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424" r:id="rId3"/>
    <p:sldId id="368" r:id="rId4"/>
    <p:sldId id="434" r:id="rId5"/>
    <p:sldId id="441" r:id="rId6"/>
    <p:sldId id="399" r:id="rId7"/>
    <p:sldId id="435" r:id="rId8"/>
    <p:sldId id="440" r:id="rId9"/>
    <p:sldId id="436" r:id="rId10"/>
    <p:sldId id="382" r:id="rId11"/>
    <p:sldId id="442" r:id="rId12"/>
    <p:sldId id="437" r:id="rId13"/>
    <p:sldId id="438" r:id="rId14"/>
    <p:sldId id="443" r:id="rId15"/>
    <p:sldId id="444" r:id="rId16"/>
    <p:sldId id="445" r:id="rId17"/>
    <p:sldId id="447" r:id="rId18"/>
    <p:sldId id="448" r:id="rId19"/>
    <p:sldId id="446" r:id="rId20"/>
    <p:sldId id="451" r:id="rId21"/>
    <p:sldId id="452" r:id="rId22"/>
    <p:sldId id="453" r:id="rId23"/>
    <p:sldId id="454" r:id="rId24"/>
    <p:sldId id="455" r:id="rId25"/>
    <p:sldId id="465" r:id="rId26"/>
    <p:sldId id="466" r:id="rId27"/>
    <p:sldId id="316" r:id="rId28"/>
    <p:sldId id="457" r:id="rId29"/>
    <p:sldId id="456" r:id="rId30"/>
    <p:sldId id="458" r:id="rId31"/>
    <p:sldId id="459" r:id="rId32"/>
    <p:sldId id="427" r:id="rId33"/>
    <p:sldId id="272" r:id="rId34"/>
    <p:sldId id="278" r:id="rId35"/>
    <p:sldId id="460" r:id="rId36"/>
    <p:sldId id="281" r:id="rId37"/>
    <p:sldId id="461" r:id="rId38"/>
    <p:sldId id="462" r:id="rId39"/>
    <p:sldId id="463" r:id="rId40"/>
    <p:sldId id="464" r:id="rId41"/>
    <p:sldId id="467" r:id="rId42"/>
    <p:sldId id="432" r:id="rId43"/>
    <p:sldId id="428" r:id="rId44"/>
  </p:sldIdLst>
  <p:sldSz cx="9144000" cy="6858000" type="screen4x3"/>
  <p:notesSz cx="7102475" cy="9037638"/>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2">
          <p15:clr>
            <a:srgbClr val="A4A3A4"/>
          </p15:clr>
        </p15:guide>
        <p15:guide id="2" orient="horz" pos="1010">
          <p15:clr>
            <a:srgbClr val="A4A3A4"/>
          </p15:clr>
        </p15:guide>
        <p15:guide id="3" orient="horz" pos="4110">
          <p15:clr>
            <a:srgbClr val="A4A3A4"/>
          </p15:clr>
        </p15:guide>
        <p15:guide id="4" pos="5247">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DB2"/>
    <a:srgbClr val="005EAE"/>
    <a:srgbClr val="0071BC"/>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65091-4017-45EB-8BD2-61B9789675A4}" v="68" dt="2022-04-28T07:22:25.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4" autoAdjust="0"/>
    <p:restoredTop sz="94632"/>
  </p:normalViewPr>
  <p:slideViewPr>
    <p:cSldViewPr snapToGrid="0">
      <p:cViewPr varScale="1">
        <p:scale>
          <a:sx n="75" d="100"/>
          <a:sy n="75" d="100"/>
        </p:scale>
        <p:origin x="1136" y="56"/>
      </p:cViewPr>
      <p:guideLst>
        <p:guide orient="horz" pos="4252"/>
        <p:guide orient="horz" pos="1010"/>
        <p:guide orient="horz" pos="4110"/>
        <p:guide pos="524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84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23191" y="4292878"/>
            <a:ext cx="5083304" cy="4066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237581" y="8585756"/>
            <a:ext cx="864894" cy="451882"/>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403168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114441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DEA3C9-C89F-4B7C-9181-E689C9551A88}" type="slidenum">
              <a:rPr lang="en-IE" smtClean="0"/>
              <a:pPr/>
              <a:t>27</a:t>
            </a:fld>
            <a:endParaRPr lang="en-IE"/>
          </a:p>
        </p:txBody>
      </p:sp>
    </p:spTree>
    <p:extLst>
      <p:ext uri="{BB962C8B-B14F-4D97-AF65-F5344CB8AC3E}">
        <p14:creationId xmlns:p14="http://schemas.microsoft.com/office/powerpoint/2010/main" val="412639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E6664DA-D678-4D4F-A817-7DEB289E24CC}" type="slidenum">
              <a:rPr lang="en-IE" smtClean="0"/>
              <a:pPr/>
              <a:t>33</a:t>
            </a:fld>
            <a:endParaRPr lang="en-IE"/>
          </a:p>
        </p:txBody>
      </p:sp>
    </p:spTree>
    <p:extLst>
      <p:ext uri="{BB962C8B-B14F-4D97-AF65-F5344CB8AC3E}">
        <p14:creationId xmlns:p14="http://schemas.microsoft.com/office/powerpoint/2010/main" val="164346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E6664DA-D678-4D4F-A817-7DEB289E24CC}" type="slidenum">
              <a:rPr lang="en-IE" smtClean="0"/>
              <a:pPr/>
              <a:t>34</a:t>
            </a:fld>
            <a:endParaRPr lang="en-IE"/>
          </a:p>
        </p:txBody>
      </p:sp>
    </p:spTree>
    <p:extLst>
      <p:ext uri="{BB962C8B-B14F-4D97-AF65-F5344CB8AC3E}">
        <p14:creationId xmlns:p14="http://schemas.microsoft.com/office/powerpoint/2010/main" val="172548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600" b="1" dirty="0"/>
              <a:t>Here we can conclude that the difference between the ‘low variability’ groups is the most distinct / important because not much overlap. </a:t>
            </a:r>
          </a:p>
          <a:p>
            <a:endParaRPr lang="en-IE" dirty="0"/>
          </a:p>
          <a:p>
            <a:endParaRPr lang="en-IE" dirty="0"/>
          </a:p>
        </p:txBody>
      </p:sp>
      <p:sp>
        <p:nvSpPr>
          <p:cNvPr id="4" name="Slide Number Placeholder 3"/>
          <p:cNvSpPr>
            <a:spLocks noGrp="1"/>
          </p:cNvSpPr>
          <p:nvPr>
            <p:ph type="sldNum" sz="quarter" idx="10"/>
          </p:nvPr>
        </p:nvSpPr>
        <p:spPr/>
        <p:txBody>
          <a:bodyPr/>
          <a:lstStyle/>
          <a:p>
            <a:fld id="{BE6664DA-D678-4D4F-A817-7DEB289E24CC}" type="slidenum">
              <a:rPr lang="en-IE" smtClean="0"/>
              <a:pPr/>
              <a:t>36</a:t>
            </a:fld>
            <a:endParaRPr lang="en-IE"/>
          </a:p>
        </p:txBody>
      </p:sp>
    </p:spTree>
    <p:extLst>
      <p:ext uri="{BB962C8B-B14F-4D97-AF65-F5344CB8AC3E}">
        <p14:creationId xmlns:p14="http://schemas.microsoft.com/office/powerpoint/2010/main" val="2308464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0132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8674" y="3819975"/>
            <a:ext cx="7500939" cy="554850"/>
          </a:xfrm>
        </p:spPr>
        <p:txBody>
          <a:bodyPr/>
          <a:lstStyle>
            <a:lvl1pPr algn="l">
              <a:defRPr>
                <a:solidFill>
                  <a:srgbClr val="0E73B9"/>
                </a:solidFill>
              </a:defRPr>
            </a:lvl1pPr>
          </a:lstStyle>
          <a:p>
            <a:r>
              <a:rPr lang="en-US"/>
              <a:t>Click to edit Master title style</a:t>
            </a:r>
            <a:endParaRPr lang="en-GB"/>
          </a:p>
        </p:txBody>
      </p:sp>
      <p:sp>
        <p:nvSpPr>
          <p:cNvPr id="3" name="Subtitle 2"/>
          <p:cNvSpPr>
            <a:spLocks noGrp="1"/>
          </p:cNvSpPr>
          <p:nvPr>
            <p:ph type="subTitle" idx="1"/>
          </p:nvPr>
        </p:nvSpPr>
        <p:spPr>
          <a:xfrm>
            <a:off x="828675" y="4394175"/>
            <a:ext cx="7500938" cy="361800"/>
          </a:xfrm>
        </p:spPr>
        <p:txBody>
          <a:bodyPr/>
          <a:lstStyle>
            <a:lvl1pPr marL="0" indent="0" algn="l">
              <a:buNone/>
              <a:defRPr sz="1400" b="0">
                <a:solidFill>
                  <a:srgbClr val="0E73B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1" name="Text Placeholder 10"/>
          <p:cNvSpPr>
            <a:spLocks noGrp="1"/>
          </p:cNvSpPr>
          <p:nvPr>
            <p:ph type="body" sz="quarter" idx="10"/>
          </p:nvPr>
        </p:nvSpPr>
        <p:spPr>
          <a:xfrm>
            <a:off x="828675" y="5386500"/>
            <a:ext cx="4679325" cy="979374"/>
          </a:xfrm>
        </p:spPr>
        <p:txBody>
          <a:bodyPr/>
          <a:lstStyle>
            <a:lvl1pPr>
              <a:spcBef>
                <a:spcPts val="0"/>
              </a:spcBef>
              <a:defRPr sz="1400">
                <a:solidFill>
                  <a:srgbClr val="0E73B9"/>
                </a:solidFill>
              </a:defRPr>
            </a:lvl1pPr>
            <a:lvl2pPr marL="0" indent="0">
              <a:spcBef>
                <a:spcPts val="0"/>
              </a:spcBef>
              <a:buNone/>
              <a:defRPr sz="1400">
                <a:solidFill>
                  <a:srgbClr val="0E73B9"/>
                </a:solidFill>
              </a:defRPr>
            </a:lvl2pPr>
            <a:lvl3pPr marL="0" indent="0">
              <a:spcBef>
                <a:spcPts val="567"/>
              </a:spcBef>
              <a:buNone/>
              <a:defRPr sz="1400">
                <a:solidFill>
                  <a:srgbClr val="0E73B9"/>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Rectangle 14"/>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427164"/>
            <a:ext cx="4204800" cy="5106498"/>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lvl1pPr>
              <a:defRPr>
                <a:solidFill>
                  <a:srgbClr val="0071BC"/>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828675" y="1893455"/>
            <a:ext cx="3819525" cy="4102484"/>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rgbClr val="0071BC"/>
                </a:solidFill>
              </a:defRPr>
            </a:lvl1pPr>
          </a:lstStyle>
          <a:p>
            <a:pPr lvl="0"/>
            <a:r>
              <a:rPr lang="en-US"/>
              <a:t>Click to edit Master text styles</a:t>
            </a:r>
          </a:p>
        </p:txBody>
      </p:sp>
      <p:sp>
        <p:nvSpPr>
          <p:cNvPr id="7" name="Rectangle 6"/>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
        <p:nvSpPr>
          <p:cNvPr id="9" name="TextBox 8"/>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5836"/>
            <a:ext cx="9144000" cy="5097826"/>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lvl1pPr>
              <a:defRPr>
                <a:solidFill>
                  <a:srgbClr val="0071BC"/>
                </a:solidFill>
              </a:defRPr>
            </a:lvl1pPr>
          </a:lstStyle>
          <a:p>
            <a:r>
              <a:rPr lang="en-US"/>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rgbClr val="0071BC"/>
                </a:solidFill>
              </a:defRPr>
            </a:lvl1pPr>
          </a:lstStyle>
          <a:p>
            <a:pPr lvl="0"/>
            <a:r>
              <a:rPr lang="en-US"/>
              <a:t>Click to edit Master text styles</a:t>
            </a:r>
          </a:p>
        </p:txBody>
      </p:sp>
      <p:sp>
        <p:nvSpPr>
          <p:cNvPr id="7" name="Rectangle 6"/>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
        <p:nvSpPr>
          <p:cNvPr id="9" name="TextBox 8"/>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828674" y="3715200"/>
            <a:ext cx="7500939" cy="554850"/>
          </a:xfrm>
        </p:spPr>
        <p:txBody>
          <a:bodyPr/>
          <a:lstStyle>
            <a:lvl1pPr algn="l">
              <a:defRPr sz="4200">
                <a:solidFill>
                  <a:srgbClr val="0071BC"/>
                </a:solidFill>
              </a:defRPr>
            </a:lvl1pPr>
          </a:lstStyle>
          <a:p>
            <a:r>
              <a:rPr lang="en-US"/>
              <a:t>Click to edit Master title style</a:t>
            </a:r>
            <a:endParaRPr lang="en-GB"/>
          </a:p>
        </p:txBody>
      </p:sp>
      <p:sp>
        <p:nvSpPr>
          <p:cNvPr id="7" name="Rectangle 6"/>
          <p:cNvSpPr/>
          <p:nvPr userDrawn="1"/>
        </p:nvSpPr>
        <p:spPr>
          <a:xfrm>
            <a:off x="0" y="0"/>
            <a:ext cx="9144000" cy="30132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0" name="Rectangle 9"/>
          <p:cNvSpPr/>
          <p:nvPr userDrawn="1"/>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1BC"/>
                </a:solidFill>
              </a:defRPr>
            </a:lvl1p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p:nvPr userDrawn="1"/>
        </p:nvSpPr>
        <p:spPr>
          <a:xfrm>
            <a:off x="0" y="6024880"/>
            <a:ext cx="9144000" cy="838894"/>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1987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
        <p:nvSpPr>
          <p:cNvPr id="7" name="TextBox 6"/>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27867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1DE689C8-CBAB-4828-B071-9908AD3156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B5D0701A-ED07-464B-B00E-683A640D41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3E410E9-3ADC-4963-A824-5A7A0F727081}"/>
              </a:ext>
            </a:extLst>
          </p:cNvPr>
          <p:cNvSpPr>
            <a:spLocks noGrp="1" noChangeArrowheads="1"/>
          </p:cNvSpPr>
          <p:nvPr>
            <p:ph type="sldNum" sz="quarter" idx="12"/>
          </p:nvPr>
        </p:nvSpPr>
        <p:spPr>
          <a:ln/>
        </p:spPr>
        <p:txBody>
          <a:bodyPr/>
          <a:lstStyle>
            <a:lvl1pPr>
              <a:defRPr/>
            </a:lvl1pPr>
          </a:lstStyle>
          <a:p>
            <a:pPr>
              <a:defRPr/>
            </a:pPr>
            <a:fld id="{921EDDC7-64EF-4101-9A12-9DE0284246EE}" type="slidenum">
              <a:rPr lang="en-US" altLang="en-US"/>
              <a:pPr>
                <a:defRPr/>
              </a:pPr>
              <a:t>‹#›</a:t>
            </a:fld>
            <a:endParaRPr lang="en-US" altLang="en-US"/>
          </a:p>
        </p:txBody>
      </p:sp>
    </p:spTree>
    <p:extLst>
      <p:ext uri="{BB962C8B-B14F-4D97-AF65-F5344CB8AC3E}">
        <p14:creationId xmlns:p14="http://schemas.microsoft.com/office/powerpoint/2010/main" val="94366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64C00A9-C83E-460D-8D41-0C4D3B016AD2}" type="datetimeFigureOut">
              <a:rPr lang="en-IE" smtClean="0"/>
              <a:pPr/>
              <a:t>28/04/2022</a:t>
            </a:fld>
            <a:endParaRPr lang="en-IE"/>
          </a:p>
        </p:txBody>
      </p:sp>
      <p:sp>
        <p:nvSpPr>
          <p:cNvPr id="10" name="Slide Number Placeholder 9"/>
          <p:cNvSpPr>
            <a:spLocks noGrp="1"/>
          </p:cNvSpPr>
          <p:nvPr>
            <p:ph type="sldNum" sz="quarter" idx="16"/>
          </p:nvPr>
        </p:nvSpPr>
        <p:spPr/>
        <p:txBody>
          <a:bodyPr rtlCol="0"/>
          <a:lstStyle/>
          <a:p>
            <a:fld id="{DB1959DF-81B7-439D-8BA8-DC347E1DBA42}" type="slidenum">
              <a:rPr lang="en-IE" smtClean="0"/>
              <a:pPr/>
              <a:t>‹#›</a:t>
            </a:fld>
            <a:endParaRPr lang="en-IE"/>
          </a:p>
        </p:txBody>
      </p:sp>
      <p:sp>
        <p:nvSpPr>
          <p:cNvPr id="12" name="Footer Placeholder 11"/>
          <p:cNvSpPr>
            <a:spLocks noGrp="1"/>
          </p:cNvSpPr>
          <p:nvPr>
            <p:ph type="ftr" sz="quarter" idx="17"/>
          </p:nvPr>
        </p:nvSpPr>
        <p:spPr/>
        <p:txBody>
          <a:bodyPr rtlCol="0"/>
          <a:lstStyle/>
          <a:p>
            <a:endParaRPr lang="en-IE"/>
          </a:p>
        </p:txBody>
      </p:sp>
    </p:spTree>
    <p:extLst>
      <p:ext uri="{BB962C8B-B14F-4D97-AF65-F5344CB8AC3E}">
        <p14:creationId xmlns:p14="http://schemas.microsoft.com/office/powerpoint/2010/main" val="399921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5340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727075" indent="0" algn="l"/>
            <a:r>
              <a:rPr lang="en-GB" sz="1000" b="1"/>
              <a:t>Trinity College Dublin, </a:t>
            </a:r>
            <a:r>
              <a:rPr lang="en-GB" sz="1000"/>
              <a:t>The University of Dublin</a:t>
            </a:r>
          </a:p>
        </p:txBody>
      </p:sp>
      <p:sp>
        <p:nvSpPr>
          <p:cNvPr id="5" name="TextBox 4"/>
          <p:cNvSpPr txBox="1"/>
          <p:nvPr userDrawn="1"/>
        </p:nvSpPr>
        <p:spPr>
          <a:xfrm>
            <a:off x="7954041" y="6615119"/>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62" r:id="rId8"/>
    <p:sldLayoutId id="2147483663" r:id="rId9"/>
  </p:sldLayoutIdLst>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zoom.us/j/96995332761" TargetMode="External"/><Relationship Id="rId2" Type="http://schemas.openxmlformats.org/officeDocument/2006/relationships/hyperlink" Target="https://tilda.tcd.ie/epidemiology-biostatistics-cour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22" y="4927776"/>
            <a:ext cx="8477955" cy="1305017"/>
          </a:xfrm>
        </p:spPr>
        <p:txBody>
          <a:bodyPr/>
          <a:lstStyle/>
          <a:p>
            <a:pPr algn="ctr"/>
            <a:br>
              <a:rPr lang="en-GB" sz="3200" b="1" dirty="0"/>
            </a:br>
            <a:br>
              <a:rPr lang="en-GB" sz="3200" b="1" dirty="0"/>
            </a:br>
            <a:br>
              <a:rPr lang="en-GB" sz="3200" b="1" dirty="0"/>
            </a:br>
            <a:br>
              <a:rPr lang="en-GB" sz="3200" b="1" dirty="0"/>
            </a:br>
            <a:br>
              <a:rPr lang="en-GB" sz="3200" b="1" dirty="0"/>
            </a:br>
            <a:br>
              <a:rPr lang="en-GB" sz="3200" b="1" dirty="0"/>
            </a:br>
            <a:br>
              <a:rPr lang="en-GB" sz="3200" b="1" dirty="0"/>
            </a:br>
            <a:r>
              <a:rPr lang="en-GB" sz="3200" b="1" dirty="0">
                <a:solidFill>
                  <a:schemeClr val="tx1"/>
                </a:solidFill>
              </a:rPr>
              <a:t>Introduction to Epidemiology and Biostatistics</a:t>
            </a:r>
            <a:br>
              <a:rPr lang="en-GB" sz="3200" b="1" dirty="0">
                <a:solidFill>
                  <a:schemeClr val="tx1"/>
                </a:solidFill>
              </a:rPr>
            </a:br>
            <a:br>
              <a:rPr lang="en-GB" sz="3200" b="1" dirty="0">
                <a:solidFill>
                  <a:schemeClr val="tx1"/>
                </a:solidFill>
              </a:rPr>
            </a:br>
            <a:r>
              <a:rPr lang="en-GB" sz="3200" b="1" dirty="0"/>
              <a:t>Class 2: April 28, 2022</a:t>
            </a:r>
            <a:br>
              <a:rPr lang="en-GB" sz="3200" b="1" dirty="0"/>
            </a:br>
            <a:br>
              <a:rPr lang="en-GB" sz="3200" b="1" dirty="0"/>
            </a:br>
            <a:r>
              <a:rPr lang="en-GB" sz="3200" b="1" dirty="0"/>
              <a:t>Sampling and Inference</a:t>
            </a:r>
            <a:endParaRPr lang="en-GB" sz="3200" dirty="0"/>
          </a:p>
        </p:txBody>
      </p:sp>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4F3A-B13E-474D-A6BF-3C767AD61868}"/>
              </a:ext>
            </a:extLst>
          </p:cNvPr>
          <p:cNvSpPr>
            <a:spLocks noGrp="1"/>
          </p:cNvSpPr>
          <p:nvPr>
            <p:ph type="title"/>
          </p:nvPr>
        </p:nvSpPr>
        <p:spPr/>
        <p:txBody>
          <a:bodyPr/>
          <a:lstStyle/>
          <a:p>
            <a:pPr algn="ctr"/>
            <a:r>
              <a:rPr lang="en-US" b="1" dirty="0"/>
              <a:t>Terminology</a:t>
            </a:r>
          </a:p>
        </p:txBody>
      </p:sp>
      <p:sp>
        <p:nvSpPr>
          <p:cNvPr id="3" name="Text Placeholder 2">
            <a:extLst>
              <a:ext uri="{FF2B5EF4-FFF2-40B4-BE49-F238E27FC236}">
                <a16:creationId xmlns:a16="http://schemas.microsoft.com/office/drawing/2014/main" id="{40DD1706-C978-5441-AA95-20CF4693D9EF}"/>
              </a:ext>
            </a:extLst>
          </p:cNvPr>
          <p:cNvSpPr>
            <a:spLocks noGrp="1"/>
          </p:cNvSpPr>
          <p:nvPr>
            <p:ph type="body" sz="quarter" idx="10"/>
          </p:nvPr>
        </p:nvSpPr>
        <p:spPr>
          <a:xfrm>
            <a:off x="1001889" y="1146755"/>
            <a:ext cx="7140222" cy="5079999"/>
          </a:xfrm>
        </p:spPr>
        <p:txBody>
          <a:bodyPr/>
          <a:lstStyle/>
          <a:p>
            <a:pPr eaLnBrk="1" hangingPunct="1">
              <a:lnSpc>
                <a:spcPct val="90000"/>
              </a:lnSpc>
              <a:defRPr/>
            </a:pPr>
            <a:r>
              <a:rPr lang="en-US" sz="2800" dirty="0">
                <a:solidFill>
                  <a:schemeClr val="accent6"/>
                </a:solidFill>
              </a:rPr>
              <a:t>Y = Dependent Variable =</a:t>
            </a:r>
          </a:p>
          <a:p>
            <a:pPr eaLnBrk="1" hangingPunct="1">
              <a:lnSpc>
                <a:spcPct val="90000"/>
              </a:lnSpc>
              <a:defRPr/>
            </a:pPr>
            <a:r>
              <a:rPr lang="en-US" sz="2800" dirty="0">
                <a:solidFill>
                  <a:srgbClr val="FF0000"/>
                </a:solidFill>
              </a:rPr>
              <a:t>	Outcome: </a:t>
            </a:r>
            <a:r>
              <a:rPr lang="en-US" sz="2800" dirty="0"/>
              <a:t>disease or condition of interest</a:t>
            </a:r>
          </a:p>
          <a:p>
            <a:pPr eaLnBrk="1" hangingPunct="1">
              <a:lnSpc>
                <a:spcPct val="90000"/>
              </a:lnSpc>
              <a:defRPr/>
            </a:pPr>
            <a:r>
              <a:rPr lang="en-US" sz="2800" dirty="0">
                <a:solidFill>
                  <a:schemeClr val="accent6"/>
                </a:solidFill>
              </a:rPr>
              <a:t>X = Independent Variable =</a:t>
            </a:r>
          </a:p>
          <a:p>
            <a:pPr>
              <a:lnSpc>
                <a:spcPct val="90000"/>
              </a:lnSpc>
              <a:defRPr/>
            </a:pPr>
            <a:r>
              <a:rPr lang="en-US" sz="2800" dirty="0">
                <a:solidFill>
                  <a:srgbClr val="FF0000"/>
                </a:solidFill>
              </a:rPr>
              <a:t>	Risk Factor: </a:t>
            </a:r>
            <a:r>
              <a:rPr lang="en-US" sz="2800" dirty="0"/>
              <a:t>that which may affect the 	outcome</a:t>
            </a:r>
          </a:p>
          <a:p>
            <a:pPr>
              <a:lnSpc>
                <a:spcPct val="90000"/>
              </a:lnSpc>
              <a:defRPr/>
            </a:pPr>
            <a:r>
              <a:rPr lang="en-US" sz="2800" dirty="0"/>
              <a:t>	</a:t>
            </a:r>
            <a:r>
              <a:rPr lang="en-US" sz="2800" dirty="0">
                <a:solidFill>
                  <a:srgbClr val="FF0000"/>
                </a:solidFill>
              </a:rPr>
              <a:t>Predictor:</a:t>
            </a:r>
            <a:r>
              <a:rPr lang="en-US" sz="2800" dirty="0"/>
              <a:t> predicts an outcome</a:t>
            </a:r>
          </a:p>
          <a:p>
            <a:pPr>
              <a:lnSpc>
                <a:spcPct val="90000"/>
              </a:lnSpc>
              <a:defRPr/>
            </a:pPr>
            <a:r>
              <a:rPr lang="en-US" sz="2800" dirty="0">
                <a:solidFill>
                  <a:srgbClr val="FF0000"/>
                </a:solidFill>
              </a:rPr>
              <a:t>	Exposure:  </a:t>
            </a:r>
            <a:r>
              <a:rPr lang="en-US" sz="2800" dirty="0"/>
              <a:t>that factor or characteristic 	which may affect or increase risk of a 	specific disease or other outcome</a:t>
            </a:r>
          </a:p>
          <a:p>
            <a:pPr eaLnBrk="1" hangingPunct="1">
              <a:lnSpc>
                <a:spcPct val="90000"/>
              </a:lnSpc>
              <a:defRPr/>
            </a:pPr>
            <a:r>
              <a:rPr lang="en-US" sz="2800" dirty="0">
                <a:solidFill>
                  <a:srgbClr val="FF0000"/>
                </a:solidFill>
              </a:rPr>
              <a:t>	Intervention: </a:t>
            </a:r>
            <a:r>
              <a:rPr lang="en-US" sz="2800" dirty="0"/>
              <a:t>something done to modify 	the outcome</a:t>
            </a:r>
          </a:p>
          <a:p>
            <a:pPr eaLnBrk="1" hangingPunct="1">
              <a:lnSpc>
                <a:spcPct val="90000"/>
              </a:lnSpc>
              <a:buFont typeface="Wingdings" panose="05000000000000000000" pitchFamily="2" charset="2"/>
              <a:buNone/>
              <a:defRPr/>
            </a:pPr>
            <a:endParaRPr lang="en-US" b="0" dirty="0"/>
          </a:p>
          <a:p>
            <a:pPr marL="457200" indent="-457200" eaLnBrk="1" hangingPunct="1">
              <a:lnSpc>
                <a:spcPct val="90000"/>
              </a:lnSpc>
              <a:buFont typeface="Arial" panose="020B0604020202020204" pitchFamily="34" charset="0"/>
              <a:buChar char="•"/>
              <a:defRPr/>
            </a:pPr>
            <a:endParaRPr lang="en-US" sz="2800" b="0" dirty="0"/>
          </a:p>
          <a:p>
            <a:pPr eaLnBrk="1" hangingPunct="1">
              <a:defRPr/>
            </a:pPr>
            <a:endParaRPr lang="en-US" sz="2800" dirty="0"/>
          </a:p>
          <a:p>
            <a:pPr marL="1127125" lvl="3" indent="-342900">
              <a:buFont typeface="Wingdings" pitchFamily="2" charset="2"/>
              <a:buChar char="q"/>
            </a:pPr>
            <a:endParaRPr lang="en-US" sz="3200" b="0" baseline="-25000" dirty="0"/>
          </a:p>
          <a:p>
            <a:r>
              <a:rPr lang="en-US" sz="3200" dirty="0"/>
              <a:t> </a:t>
            </a:r>
          </a:p>
        </p:txBody>
      </p:sp>
    </p:spTree>
    <p:extLst>
      <p:ext uri="{BB962C8B-B14F-4D97-AF65-F5344CB8AC3E}">
        <p14:creationId xmlns:p14="http://schemas.microsoft.com/office/powerpoint/2010/main" val="340894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352801"/>
            <a:ext cx="7500939" cy="561600"/>
          </a:xfrm>
        </p:spPr>
        <p:txBody>
          <a:bodyPr/>
          <a:lstStyle/>
          <a:p>
            <a:pPr algn="ctr"/>
            <a:r>
              <a:rPr lang="en-US" b="1" dirty="0"/>
              <a:t>Hypothesis Testing</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990601" y="618067"/>
            <a:ext cx="7694613" cy="6430434"/>
          </a:xfrm>
        </p:spPr>
        <p:txBody>
          <a:bodyPr/>
          <a:lstStyle/>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r>
              <a:rPr lang="en-US" sz="2800" dirty="0">
                <a:solidFill>
                  <a:srgbClr val="FF0000"/>
                </a:solidFill>
                <a:latin typeface="+mj-lt"/>
              </a:rPr>
              <a:t>Null Hypothesis</a:t>
            </a:r>
            <a:r>
              <a:rPr lang="en-US" sz="2800" b="0" dirty="0">
                <a:solidFill>
                  <a:srgbClr val="FF0000"/>
                </a:solidFill>
                <a:latin typeface="+mj-lt"/>
              </a:rPr>
              <a:t>: </a:t>
            </a:r>
            <a:r>
              <a:rPr lang="en-US" sz="2800" b="0" dirty="0">
                <a:latin typeface="+mj-lt"/>
              </a:rPr>
              <a:t>proposes that predictor and outcome variable are not associated.</a:t>
            </a:r>
          </a:p>
          <a:p>
            <a:pPr marL="342900" indent="-342900">
              <a:buFont typeface="Arial" panose="020B0604020202020204" pitchFamily="34" charset="0"/>
              <a:buChar char="•"/>
            </a:pPr>
            <a:r>
              <a:rPr lang="en-US" sz="2800" dirty="0">
                <a:solidFill>
                  <a:srgbClr val="FF0000"/>
                </a:solidFill>
                <a:latin typeface="+mj-lt"/>
              </a:rPr>
              <a:t>Alternative Hypothesis</a:t>
            </a:r>
            <a:r>
              <a:rPr lang="en-US" sz="2800" b="0" dirty="0">
                <a:solidFill>
                  <a:srgbClr val="FF0000"/>
                </a:solidFill>
                <a:latin typeface="+mj-lt"/>
              </a:rPr>
              <a:t>: </a:t>
            </a:r>
            <a:r>
              <a:rPr lang="en-US" sz="2800" b="0" dirty="0">
                <a:latin typeface="+mj-lt"/>
              </a:rPr>
              <a:t>proposes that they are associated.</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dirty="0">
                <a:latin typeface="+mj-lt"/>
              </a:rPr>
              <a:t>H</a:t>
            </a:r>
            <a:r>
              <a:rPr lang="en-US" sz="1800" dirty="0">
                <a:latin typeface="+mj-lt"/>
              </a:rPr>
              <a:t>0</a:t>
            </a:r>
            <a:r>
              <a:rPr lang="en-US" sz="2800" dirty="0">
                <a:latin typeface="+mj-lt"/>
              </a:rPr>
              <a:t> :</a:t>
            </a:r>
            <a:r>
              <a:rPr lang="en-US" sz="2800" b="0" dirty="0">
                <a:latin typeface="+mj-lt"/>
              </a:rPr>
              <a:t> There is no difference between groups.</a:t>
            </a:r>
          </a:p>
          <a:p>
            <a:pPr marL="342900" indent="-342900">
              <a:buFont typeface="Arial" panose="020B0604020202020204" pitchFamily="34" charset="0"/>
              <a:buChar char="•"/>
            </a:pPr>
            <a:r>
              <a:rPr lang="en-US" sz="2800" dirty="0">
                <a:latin typeface="+mj-lt"/>
              </a:rPr>
              <a:t>H</a:t>
            </a:r>
            <a:r>
              <a:rPr lang="en-US" sz="1800" dirty="0">
                <a:latin typeface="+mj-lt"/>
              </a:rPr>
              <a:t>A</a:t>
            </a:r>
            <a:r>
              <a:rPr lang="en-US" sz="2800" dirty="0">
                <a:latin typeface="+mj-lt"/>
              </a:rPr>
              <a:t> : </a:t>
            </a:r>
            <a:r>
              <a:rPr lang="en-US" sz="2800" b="0" dirty="0">
                <a:latin typeface="+mj-lt"/>
              </a:rPr>
              <a:t>There is a difference between groups.</a:t>
            </a:r>
          </a:p>
          <a:p>
            <a:pPr marL="342900" indent="-342900">
              <a:buFont typeface="Arial" panose="020B0604020202020204" pitchFamily="34" charset="0"/>
              <a:buChar char="•"/>
            </a:pPr>
            <a:r>
              <a:rPr lang="en-US" sz="2800" b="0" dirty="0">
                <a:latin typeface="+mj-lt"/>
              </a:rPr>
              <a:t>The alternative hypothesis is either:</a:t>
            </a:r>
          </a:p>
          <a:p>
            <a:pPr marL="1127125" lvl="3" indent="-342900"/>
            <a:r>
              <a:rPr lang="en-US" b="1" dirty="0">
                <a:solidFill>
                  <a:srgbClr val="FF0000"/>
                </a:solidFill>
                <a:latin typeface="+mj-lt"/>
              </a:rPr>
              <a:t>One sided </a:t>
            </a:r>
            <a:r>
              <a:rPr lang="en-US" dirty="0">
                <a:latin typeface="+mj-lt"/>
              </a:rPr>
              <a:t>= we state direction of the association (+ or -)</a:t>
            </a:r>
          </a:p>
          <a:p>
            <a:pPr marL="1127125" lvl="3" indent="-342900"/>
            <a:r>
              <a:rPr lang="en-US" b="1" dirty="0">
                <a:solidFill>
                  <a:srgbClr val="FF0000"/>
                </a:solidFill>
                <a:latin typeface="+mj-lt"/>
              </a:rPr>
              <a:t>Two-sided</a:t>
            </a:r>
            <a:r>
              <a:rPr lang="en-US" dirty="0">
                <a:latin typeface="+mj-lt"/>
              </a:rPr>
              <a:t> = both directions will be tested (we are unsure which way)</a:t>
            </a:r>
            <a:endParaRPr lang="en-US" dirty="0"/>
          </a:p>
        </p:txBody>
      </p:sp>
    </p:spTree>
    <p:extLst>
      <p:ext uri="{BB962C8B-B14F-4D97-AF65-F5344CB8AC3E}">
        <p14:creationId xmlns:p14="http://schemas.microsoft.com/office/powerpoint/2010/main" val="59066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F7F9-5A67-4B5B-BF9E-3B838022AC7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438CF57-429A-4D84-A652-7739B7414A2D}"/>
              </a:ext>
            </a:extLst>
          </p:cNvPr>
          <p:cNvSpPr>
            <a:spLocks noGrp="1"/>
          </p:cNvSpPr>
          <p:nvPr>
            <p:ph type="body" sz="quarter" idx="10"/>
          </p:nvPr>
        </p:nvSpPr>
        <p:spPr>
          <a:xfrm>
            <a:off x="451643" y="3818467"/>
            <a:ext cx="8255000" cy="1916530"/>
          </a:xfrm>
        </p:spPr>
        <p:txBody>
          <a:bodyPr/>
          <a:lstStyle/>
          <a:p>
            <a:pPr algn="l"/>
            <a:r>
              <a:rPr lang="en-US" sz="1800" b="1" i="0" u="none" strike="noStrike" baseline="0" dirty="0">
                <a:solidFill>
                  <a:srgbClr val="0F795E"/>
                </a:solidFill>
                <a:latin typeface="Arial-BoldMT"/>
              </a:rPr>
              <a:t>ABSTRACT: </a:t>
            </a:r>
            <a:r>
              <a:rPr lang="en-US" sz="1800" b="0" i="0" u="none" strike="noStrike" baseline="0" dirty="0">
                <a:solidFill>
                  <a:srgbClr val="000000"/>
                </a:solidFill>
                <a:latin typeface="ArialMT"/>
              </a:rPr>
              <a:t>The cerebrovascular effects of supine hypertension (SH) are still poorly understood. With aging and atherosclerosis of the vascular system, it is not uncommon for SH and non-neurogenic orthostatic hypotension to co-occur. Given evidence for end organ damage and more extreme cerebral dysfunction in those with SH-orthostatic hypotension, </a:t>
            </a:r>
            <a:r>
              <a:rPr lang="en-US" sz="1800" b="0" i="0" u="none" strike="noStrike" baseline="0" dirty="0">
                <a:solidFill>
                  <a:srgbClr val="000000"/>
                </a:solidFill>
                <a:highlight>
                  <a:srgbClr val="00FFFF"/>
                </a:highlight>
                <a:latin typeface="ArialMT"/>
              </a:rPr>
              <a:t>we hypothesized that SH would be </a:t>
            </a:r>
            <a:r>
              <a:rPr lang="en-US" sz="1800" b="0" i="0" u="sng" strike="noStrike" baseline="0" dirty="0">
                <a:solidFill>
                  <a:srgbClr val="FF0000"/>
                </a:solidFill>
                <a:highlight>
                  <a:srgbClr val="00FFFF"/>
                </a:highlight>
                <a:latin typeface="ArialMT"/>
              </a:rPr>
              <a:t>associated</a:t>
            </a:r>
            <a:r>
              <a:rPr lang="en-US" sz="1800" b="0" i="0" u="sng" strike="noStrike" baseline="0" dirty="0">
                <a:solidFill>
                  <a:srgbClr val="000000"/>
                </a:solidFill>
                <a:highlight>
                  <a:srgbClr val="00FFFF"/>
                </a:highlight>
                <a:latin typeface="ArialMT"/>
              </a:rPr>
              <a:t> </a:t>
            </a:r>
            <a:r>
              <a:rPr lang="en-US" sz="1800" b="0" i="0" u="none" strike="noStrike" baseline="0" dirty="0">
                <a:solidFill>
                  <a:srgbClr val="000000"/>
                </a:solidFill>
                <a:highlight>
                  <a:srgbClr val="00FFFF"/>
                </a:highlight>
                <a:latin typeface="ArialMT"/>
              </a:rPr>
              <a:t>with impaired cerebral autoregulation. </a:t>
            </a:r>
            <a:r>
              <a:rPr lang="en-US" sz="1800" b="0" i="0" u="none" strike="noStrike" baseline="0" dirty="0">
                <a:solidFill>
                  <a:srgbClr val="000000"/>
                </a:solidFill>
                <a:highlight>
                  <a:srgbClr val="FFFF00"/>
                </a:highlight>
                <a:latin typeface="ArialMT"/>
              </a:rPr>
              <a:t>The aim of this study was to characterize the cerebrovascular response to orthostasis. </a:t>
            </a:r>
            <a:r>
              <a:rPr lang="en-US" sz="1800" b="0" i="0" u="none" strike="noStrike" baseline="0" dirty="0">
                <a:solidFill>
                  <a:srgbClr val="000000"/>
                </a:solidFill>
                <a:latin typeface="ArialMT"/>
              </a:rPr>
              <a:t>Near-infrared spectroscopy was used to quantify the cerebrovascular response. We analyzed data from Wave 3 of TILDA (The Irish Longitudinal Study on Ageing; n=2750). </a:t>
            </a:r>
            <a:r>
              <a:rPr lang="en-US" sz="1800" b="0" dirty="0">
                <a:solidFill>
                  <a:srgbClr val="000000"/>
                </a:solidFill>
                <a:latin typeface="ArialMT"/>
              </a:rPr>
              <a:t> ETC</a:t>
            </a:r>
            <a:r>
              <a:rPr lang="en-US" sz="1600" b="0" dirty="0">
                <a:solidFill>
                  <a:srgbClr val="000000"/>
                </a:solidFill>
                <a:latin typeface="ArialMT"/>
              </a:rPr>
              <a:t>.    </a:t>
            </a:r>
            <a:r>
              <a:rPr lang="en-US" sz="1600" b="0" dirty="0">
                <a:solidFill>
                  <a:srgbClr val="FF0000"/>
                </a:solidFill>
                <a:latin typeface="ArialMT"/>
              </a:rPr>
              <a:t>NOTE: 2-sided test</a:t>
            </a:r>
            <a:endParaRPr lang="en-US" sz="1600" dirty="0">
              <a:solidFill>
                <a:srgbClr val="FF0000"/>
              </a:solidFill>
            </a:endParaRPr>
          </a:p>
        </p:txBody>
      </p:sp>
      <p:sp>
        <p:nvSpPr>
          <p:cNvPr id="4" name="Text Placeholder 3">
            <a:extLst>
              <a:ext uri="{FF2B5EF4-FFF2-40B4-BE49-F238E27FC236}">
                <a16:creationId xmlns:a16="http://schemas.microsoft.com/office/drawing/2014/main" id="{3E6FF1D0-1602-44D1-B8C5-3E5048DA2BAD}"/>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22311DB6-DCF7-4736-BD6D-4062F2091C95}"/>
              </a:ext>
            </a:extLst>
          </p:cNvPr>
          <p:cNvPicPr>
            <a:picLocks noChangeAspect="1"/>
          </p:cNvPicPr>
          <p:nvPr/>
        </p:nvPicPr>
        <p:blipFill>
          <a:blip r:embed="rId3"/>
          <a:stretch>
            <a:fillRect/>
          </a:stretch>
        </p:blipFill>
        <p:spPr>
          <a:xfrm>
            <a:off x="76591" y="-98303"/>
            <a:ext cx="9005104" cy="3738623"/>
          </a:xfrm>
          <a:prstGeom prst="rect">
            <a:avLst/>
          </a:prstGeom>
        </p:spPr>
      </p:pic>
    </p:spTree>
    <p:extLst>
      <p:ext uri="{BB962C8B-B14F-4D97-AF65-F5344CB8AC3E}">
        <p14:creationId xmlns:p14="http://schemas.microsoft.com/office/powerpoint/2010/main" val="111299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F5A6-171E-4E59-A162-496E2AECAAA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B597DB-0C75-4F2E-99E8-BCE7218B0EDD}"/>
              </a:ext>
            </a:extLst>
          </p:cNvPr>
          <p:cNvSpPr>
            <a:spLocks noGrp="1"/>
          </p:cNvSpPr>
          <p:nvPr>
            <p:ph type="body" sz="quarter" idx="10"/>
          </p:nvPr>
        </p:nvSpPr>
        <p:spPr>
          <a:xfrm>
            <a:off x="707348" y="4522675"/>
            <a:ext cx="7500938" cy="1420925"/>
          </a:xfrm>
        </p:spPr>
        <p:txBody>
          <a:bodyPr/>
          <a:lstStyle/>
          <a:p>
            <a:pPr algn="l"/>
            <a:r>
              <a:rPr lang="en-US" sz="1800" i="0" u="none" strike="noStrike" baseline="0" dirty="0">
                <a:latin typeface="AdvOT46dcae81"/>
              </a:rPr>
              <a:t>END OF INTRODUCTION: </a:t>
            </a:r>
            <a:r>
              <a:rPr lang="en-US" sz="1800" b="0" i="0" u="none" strike="noStrike" baseline="0" dirty="0">
                <a:latin typeface="AdvOT46dcae81"/>
              </a:rPr>
              <a:t>Using TILDA data, we investigated the longitudinal associations of folate concentrations with changes in cognitive performance </a:t>
            </a:r>
            <a:r>
              <a:rPr lang="en-US" sz="1800" b="0" i="0" u="none" strike="noStrike" baseline="0" dirty="0" err="1">
                <a:latin typeface="AdvOT46dcae81"/>
              </a:rPr>
              <a:t>incommunity</a:t>
            </a:r>
            <a:r>
              <a:rPr lang="en-US" sz="1800" b="0" i="0" u="none" strike="noStrike" baseline="0" dirty="0">
                <a:latin typeface="AdvOT46dcae81"/>
              </a:rPr>
              <a:t>-dwelling people, including sequential assessments of cognitive function at 2, 4, 6- and 8 years follow-up. </a:t>
            </a:r>
            <a:r>
              <a:rPr lang="en-US" sz="1800" b="0" i="0" u="none" strike="noStrike" baseline="0" dirty="0">
                <a:highlight>
                  <a:srgbClr val="00FFFF"/>
                </a:highlight>
                <a:latin typeface="AdvOT46dcae81"/>
              </a:rPr>
              <a:t>We hypothesized that low folate </a:t>
            </a:r>
            <a:r>
              <a:rPr lang="en-US" sz="1800" b="0" i="0" u="sng" strike="noStrike" baseline="0" dirty="0">
                <a:highlight>
                  <a:srgbClr val="00FFFF"/>
                </a:highlight>
                <a:latin typeface="AdvOT46dcae81"/>
              </a:rPr>
              <a:t>was </a:t>
            </a:r>
            <a:r>
              <a:rPr lang="en-US" sz="1800" b="0" i="0" u="sng" strike="noStrike" baseline="0" dirty="0">
                <a:solidFill>
                  <a:srgbClr val="FF0000"/>
                </a:solidFill>
                <a:highlight>
                  <a:srgbClr val="00FFFF"/>
                </a:highlight>
                <a:latin typeface="AdvOT46dcae81"/>
              </a:rPr>
              <a:t>associated </a:t>
            </a:r>
            <a:r>
              <a:rPr lang="en-US" sz="1800" b="0" i="0" u="none" strike="noStrike" baseline="0" dirty="0">
                <a:highlight>
                  <a:srgbClr val="00FFFF"/>
                </a:highlight>
                <a:latin typeface="AdvOT46dcae81"/>
              </a:rPr>
              <a:t>with accelerated cognitive decline in older people living in Ireland.</a:t>
            </a:r>
          </a:p>
          <a:p>
            <a:pPr algn="l"/>
            <a:r>
              <a:rPr lang="en-US" sz="1800" b="0" dirty="0">
                <a:solidFill>
                  <a:srgbClr val="FF0000"/>
                </a:solidFill>
                <a:latin typeface="AdvOT46dcae81"/>
              </a:rPr>
              <a:t>NOTE: one-sided test</a:t>
            </a:r>
            <a:endParaRPr lang="en-US" dirty="0">
              <a:solidFill>
                <a:srgbClr val="FF0000"/>
              </a:solidFill>
            </a:endParaRPr>
          </a:p>
        </p:txBody>
      </p:sp>
      <p:sp>
        <p:nvSpPr>
          <p:cNvPr id="4" name="Text Placeholder 3">
            <a:extLst>
              <a:ext uri="{FF2B5EF4-FFF2-40B4-BE49-F238E27FC236}">
                <a16:creationId xmlns:a16="http://schemas.microsoft.com/office/drawing/2014/main" id="{2970BEB3-2F61-413C-BF18-D95E42AF3AC3}"/>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8535D9AE-43C2-4057-A642-6544A22269B5}"/>
              </a:ext>
            </a:extLst>
          </p:cNvPr>
          <p:cNvPicPr>
            <a:picLocks noChangeAspect="1"/>
          </p:cNvPicPr>
          <p:nvPr/>
        </p:nvPicPr>
        <p:blipFill>
          <a:blip r:embed="rId2"/>
          <a:stretch>
            <a:fillRect/>
          </a:stretch>
        </p:blipFill>
        <p:spPr>
          <a:xfrm>
            <a:off x="814387" y="429228"/>
            <a:ext cx="7810352" cy="2494344"/>
          </a:xfrm>
          <a:prstGeom prst="rect">
            <a:avLst/>
          </a:prstGeom>
        </p:spPr>
      </p:pic>
      <p:sp>
        <p:nvSpPr>
          <p:cNvPr id="7" name="TextBox 6">
            <a:extLst>
              <a:ext uri="{FF2B5EF4-FFF2-40B4-BE49-F238E27FC236}">
                <a16:creationId xmlns:a16="http://schemas.microsoft.com/office/drawing/2014/main" id="{199B3D10-FF14-486B-87F3-5EE9FAC0BEF0}"/>
              </a:ext>
            </a:extLst>
          </p:cNvPr>
          <p:cNvSpPr txBox="1"/>
          <p:nvPr/>
        </p:nvSpPr>
        <p:spPr>
          <a:xfrm>
            <a:off x="588912" y="3261458"/>
            <a:ext cx="8261301" cy="923330"/>
          </a:xfrm>
          <a:prstGeom prst="rect">
            <a:avLst/>
          </a:prstGeom>
          <a:noFill/>
        </p:spPr>
        <p:txBody>
          <a:bodyPr wrap="none" rtlCol="0">
            <a:spAutoFit/>
          </a:bodyPr>
          <a:lstStyle/>
          <a:p>
            <a:pPr algn="l"/>
            <a:r>
              <a:rPr lang="en-US" sz="1800" b="1" i="0" u="none" strike="noStrike" baseline="0" dirty="0">
                <a:latin typeface="AdvOT3b30f6db.B"/>
              </a:rPr>
              <a:t>ABSTRACT</a:t>
            </a:r>
          </a:p>
          <a:p>
            <a:pPr algn="l"/>
            <a:r>
              <a:rPr lang="en-US" sz="1800" b="0" i="0" u="none" strike="noStrike" baseline="0" dirty="0">
                <a:highlight>
                  <a:srgbClr val="FFFF00"/>
                </a:highlight>
                <a:latin typeface="AdvOT3b30f6db.B"/>
              </a:rPr>
              <a:t>OBJECTIVE: </a:t>
            </a:r>
            <a:r>
              <a:rPr lang="en-US" sz="1800" b="0" i="0" u="none" strike="noStrike" baseline="0" dirty="0">
                <a:highlight>
                  <a:srgbClr val="FFFF00"/>
                </a:highlight>
                <a:latin typeface="AdvOT46dcae81"/>
              </a:rPr>
              <a:t>To examine </a:t>
            </a:r>
            <a:r>
              <a:rPr lang="en-US" sz="1800" b="0" i="0" u="sng" strike="noStrike" baseline="0" dirty="0">
                <a:highlight>
                  <a:srgbClr val="FFFF00"/>
                </a:highlight>
                <a:latin typeface="AdvOT46dcae81"/>
              </a:rPr>
              <a:t>associations</a:t>
            </a:r>
            <a:r>
              <a:rPr lang="en-US" sz="1800" b="0" i="0" u="none" strike="noStrike" baseline="0" dirty="0">
                <a:highlight>
                  <a:srgbClr val="FFFF00"/>
                </a:highlight>
                <a:latin typeface="AdvOT46dcae81"/>
              </a:rPr>
              <a:t> of plasma folate concentrations and risk of globa</a:t>
            </a:r>
            <a:r>
              <a:rPr lang="en-US" dirty="0">
                <a:highlight>
                  <a:srgbClr val="FFFF00"/>
                </a:highlight>
                <a:latin typeface="AdvOT46dcae81"/>
              </a:rPr>
              <a:t>l</a:t>
            </a:r>
            <a:r>
              <a:rPr lang="en-US" sz="1800" b="0" i="0" u="none" strike="noStrike" baseline="0" dirty="0">
                <a:highlight>
                  <a:srgbClr val="FFFF00"/>
                </a:highlight>
                <a:latin typeface="AdvOT46dcae81"/>
              </a:rPr>
              <a:t> </a:t>
            </a:r>
          </a:p>
          <a:p>
            <a:pPr algn="l"/>
            <a:r>
              <a:rPr lang="en-US" sz="1800" b="0" i="0" u="none" strike="noStrike" baseline="0" dirty="0">
                <a:highlight>
                  <a:srgbClr val="FFFF00"/>
                </a:highlight>
                <a:latin typeface="AdvOT46dcae81"/>
              </a:rPr>
              <a:t>and domain-speci</a:t>
            </a:r>
            <a:r>
              <a:rPr lang="en-US" sz="1800" b="0" i="0" u="none" strike="noStrike" baseline="0" dirty="0">
                <a:highlight>
                  <a:srgbClr val="FFFF00"/>
                </a:highlight>
                <a:latin typeface="AdvOT46dcae81+fb"/>
              </a:rPr>
              <a:t>fi</a:t>
            </a:r>
            <a:r>
              <a:rPr lang="en-US" sz="1800" b="0" i="0" u="none" strike="noStrike" baseline="0" dirty="0">
                <a:highlight>
                  <a:srgbClr val="FFFF00"/>
                </a:highlight>
                <a:latin typeface="AdvOT46dcae81"/>
              </a:rPr>
              <a:t>c cognitive decline in older people.</a:t>
            </a:r>
          </a:p>
        </p:txBody>
      </p:sp>
    </p:spTree>
    <p:extLst>
      <p:ext uri="{BB962C8B-B14F-4D97-AF65-F5344CB8AC3E}">
        <p14:creationId xmlns:p14="http://schemas.microsoft.com/office/powerpoint/2010/main" val="6912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696433"/>
            <a:ext cx="7500939" cy="561600"/>
          </a:xfrm>
        </p:spPr>
        <p:txBody>
          <a:bodyPr anchor="b">
            <a:noAutofit/>
          </a:bodyPr>
          <a:lstStyle/>
          <a:p>
            <a:pPr algn="ctr"/>
            <a:r>
              <a:rPr lang="en-US" sz="4000" b="1" dirty="0"/>
              <a:t>Sampling</a:t>
            </a:r>
          </a:p>
        </p:txBody>
      </p:sp>
      <p:pic>
        <p:nvPicPr>
          <p:cNvPr id="4" name="Picture 3" descr="A picture containing diagram&#10;&#10;Description automatically generated">
            <a:extLst>
              <a:ext uri="{FF2B5EF4-FFF2-40B4-BE49-F238E27FC236}">
                <a16:creationId xmlns:a16="http://schemas.microsoft.com/office/drawing/2014/main" id="{F9383E1E-876B-46FF-A9C8-72A8DBBF1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148" y="1974899"/>
            <a:ext cx="6158941" cy="3479800"/>
          </a:xfrm>
          <a:prstGeom prst="rect">
            <a:avLst/>
          </a:prstGeom>
          <a:noFill/>
        </p:spPr>
      </p:pic>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431799" y="1513369"/>
            <a:ext cx="3953934" cy="4572000"/>
          </a:xfrm>
        </p:spPr>
        <p:txBody>
          <a:bodyPr>
            <a:normAutofit fontScale="92500"/>
          </a:bodyPr>
          <a:lstStyle/>
          <a:p>
            <a:endParaRPr lang="en-US" sz="2400" b="0" dirty="0"/>
          </a:p>
          <a:p>
            <a:pPr marL="342900" indent="-342900">
              <a:buFont typeface="Arial" panose="020B0604020202020204" pitchFamily="34" charset="0"/>
              <a:buChar char="•"/>
            </a:pPr>
            <a:r>
              <a:rPr lang="en-US" sz="2800" b="0" dirty="0"/>
              <a:t>Based on probability theory</a:t>
            </a:r>
          </a:p>
          <a:p>
            <a:pPr marL="342900" indent="-342900">
              <a:buFont typeface="Arial" panose="020B0604020202020204" pitchFamily="34" charset="0"/>
              <a:buChar char="•"/>
            </a:pPr>
            <a:r>
              <a:rPr lang="en-US" sz="2800" b="0" dirty="0"/>
              <a:t>A sample is pulled to represent the </a:t>
            </a:r>
            <a:r>
              <a:rPr lang="en-US" sz="2800" b="0" dirty="0">
                <a:solidFill>
                  <a:srgbClr val="FF0000"/>
                </a:solidFill>
              </a:rPr>
              <a:t>population</a:t>
            </a:r>
          </a:p>
          <a:p>
            <a:pPr marL="342900" indent="-342900">
              <a:buFont typeface="Arial" panose="020B0604020202020204" pitchFamily="34" charset="0"/>
              <a:buChar char="•"/>
            </a:pPr>
            <a:r>
              <a:rPr lang="en-US" sz="2800" b="0" dirty="0"/>
              <a:t>Statistics done to </a:t>
            </a:r>
            <a:r>
              <a:rPr lang="en-US" sz="2800" b="0" dirty="0">
                <a:solidFill>
                  <a:srgbClr val="FF0000"/>
                </a:solidFill>
              </a:rPr>
              <a:t>provide confidence</a:t>
            </a:r>
            <a:r>
              <a:rPr lang="en-US" sz="2800" b="0" dirty="0"/>
              <a:t> levels that what we see in the sample is what is occurring in the population</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endParaRPr lang="en-US" b="0" dirty="0"/>
          </a:p>
        </p:txBody>
      </p:sp>
    </p:spTree>
    <p:extLst>
      <p:ext uri="{BB962C8B-B14F-4D97-AF65-F5344CB8AC3E}">
        <p14:creationId xmlns:p14="http://schemas.microsoft.com/office/powerpoint/2010/main" val="423884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8674" y="360000"/>
            <a:ext cx="7500939" cy="561600"/>
          </a:xfrm>
        </p:spPr>
        <p:txBody>
          <a:bodyPr anchor="b">
            <a:normAutofit/>
          </a:bodyPr>
          <a:lstStyle/>
          <a:p>
            <a:pPr algn="ctr"/>
            <a:r>
              <a:rPr lang="en-US" b="1" dirty="0"/>
              <a:t>Population</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609600" y="1589567"/>
            <a:ext cx="3886200" cy="4572000"/>
          </a:xfrm>
        </p:spPr>
        <p:txBody>
          <a:bodyPr>
            <a:normAutofit lnSpcReduction="10000"/>
          </a:bodyPr>
          <a:lstStyle/>
          <a:p>
            <a:pPr marL="342900" indent="-342900">
              <a:buFont typeface="Arial" panose="020B0604020202020204" pitchFamily="34" charset="0"/>
              <a:buChar char="•"/>
            </a:pPr>
            <a:r>
              <a:rPr lang="en-US" sz="2800" b="0" dirty="0">
                <a:solidFill>
                  <a:srgbClr val="FF0000"/>
                </a:solidFill>
              </a:rPr>
              <a:t>Entire set of people </a:t>
            </a:r>
            <a:r>
              <a:rPr lang="en-US" sz="2800" b="0" dirty="0"/>
              <a:t>or entities that we want to describe</a:t>
            </a:r>
          </a:p>
          <a:p>
            <a:pPr marL="342900" indent="-342900">
              <a:buFont typeface="Arial" panose="020B0604020202020204" pitchFamily="34" charset="0"/>
              <a:buChar char="•"/>
            </a:pPr>
            <a:r>
              <a:rPr lang="en-US" sz="2800" b="0" dirty="0">
                <a:solidFill>
                  <a:srgbClr val="FF0000"/>
                </a:solidFill>
              </a:rPr>
              <a:t>Must be clearly defined</a:t>
            </a:r>
          </a:p>
          <a:p>
            <a:pPr marL="342900" indent="-342900">
              <a:buFont typeface="Arial" panose="020B0604020202020204" pitchFamily="34" charset="0"/>
              <a:buChar char="•"/>
            </a:pPr>
            <a:r>
              <a:rPr lang="en-US" sz="2800" b="0" dirty="0"/>
              <a:t>Represents group to which we want results of our research to be </a:t>
            </a:r>
            <a:r>
              <a:rPr lang="en-US" sz="2800" b="0" dirty="0">
                <a:solidFill>
                  <a:srgbClr val="FF0000"/>
                </a:solidFill>
              </a:rPr>
              <a:t>generalized</a:t>
            </a:r>
          </a:p>
          <a:p>
            <a:pPr marL="342900" indent="-342900">
              <a:buFont typeface="Arial" panose="020B0604020202020204" pitchFamily="34" charset="0"/>
              <a:buChar char="•"/>
            </a:pPr>
            <a:r>
              <a:rPr lang="en-US" sz="2800" b="0" dirty="0"/>
              <a:t>We will pull our sample from the population</a:t>
            </a:r>
          </a:p>
          <a:p>
            <a:endParaRPr lang="en-US" sz="2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2" descr="http://static.ddmcdn.com/gif/population-six-billion-1.jpg">
            <a:extLst>
              <a:ext uri="{FF2B5EF4-FFF2-40B4-BE49-F238E27FC236}">
                <a16:creationId xmlns:a16="http://schemas.microsoft.com/office/drawing/2014/main" id="{0E284F94-E2A5-4F44-9B59-95623B7429FB}"/>
              </a:ext>
            </a:extLst>
          </p:cNvPr>
          <p:cNvPicPr>
            <a:picLocks noChangeAspect="1" noChangeArrowheads="1"/>
          </p:cNvPicPr>
          <p:nvPr/>
        </p:nvPicPr>
        <p:blipFill rotWithShape="1">
          <a:blip r:embed="rId2" cstate="print"/>
          <a:srcRect l="21775" r="8314" b="2"/>
          <a:stretch/>
        </p:blipFill>
        <p:spPr bwMode="auto">
          <a:xfrm>
            <a:off x="5162126" y="1380066"/>
            <a:ext cx="3272642" cy="3850167"/>
          </a:xfrm>
          <a:prstGeom prst="rect">
            <a:avLst/>
          </a:prstGeom>
          <a:noFill/>
        </p:spPr>
      </p:pic>
    </p:spTree>
    <p:extLst>
      <p:ext uri="{BB962C8B-B14F-4D97-AF65-F5344CB8AC3E}">
        <p14:creationId xmlns:p14="http://schemas.microsoft.com/office/powerpoint/2010/main" val="294417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88268"/>
            <a:ext cx="7500939" cy="561600"/>
          </a:xfrm>
        </p:spPr>
        <p:txBody>
          <a:bodyPr/>
          <a:lstStyle/>
          <a:p>
            <a:pPr algn="ctr"/>
            <a:r>
              <a:rPr lang="en-US" b="1" dirty="0"/>
              <a:t>Census</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821530" y="3632201"/>
            <a:ext cx="7694613" cy="2810932"/>
          </a:xfrm>
        </p:spPr>
        <p:txBody>
          <a:bodyPr/>
          <a:lstStyle/>
          <a:p>
            <a:pPr marL="342900" indent="-342900">
              <a:buFont typeface="Arial" panose="020B0604020202020204" pitchFamily="34" charset="0"/>
              <a:buChar char="•"/>
            </a:pPr>
            <a:r>
              <a:rPr lang="en-US" sz="2800" b="0" dirty="0">
                <a:latin typeface="+mj-lt"/>
              </a:rPr>
              <a:t>Census includes </a:t>
            </a:r>
            <a:r>
              <a:rPr lang="en-US" sz="2800" b="0" dirty="0">
                <a:solidFill>
                  <a:srgbClr val="FF0000"/>
                </a:solidFill>
                <a:latin typeface="+mj-lt"/>
              </a:rPr>
              <a:t>all population members</a:t>
            </a:r>
          </a:p>
          <a:p>
            <a:endParaRPr lang="en-US" sz="800" b="0" dirty="0">
              <a:latin typeface="+mj-lt"/>
            </a:endParaRPr>
          </a:p>
          <a:p>
            <a:pPr>
              <a:spcBef>
                <a:spcPts val="0"/>
              </a:spcBef>
              <a:buFont typeface="Arial" panose="020B0604020202020204" pitchFamily="34" charset="0"/>
              <a:buChar char="•"/>
            </a:pPr>
            <a:r>
              <a:rPr lang="en-US" sz="2800" b="0" dirty="0">
                <a:latin typeface="+mj-lt"/>
              </a:rPr>
              <a:t>   Advantages:</a:t>
            </a:r>
          </a:p>
          <a:p>
            <a:pPr lvl="3">
              <a:spcBef>
                <a:spcPts val="0"/>
              </a:spcBef>
            </a:pPr>
            <a:r>
              <a:rPr lang="en-US" sz="2400" b="0" dirty="0">
                <a:latin typeface="+mj-lt"/>
              </a:rPr>
              <a:t>Gives accurate overview of population</a:t>
            </a:r>
          </a:p>
          <a:p>
            <a:pPr lvl="3">
              <a:spcBef>
                <a:spcPts val="0"/>
              </a:spcBef>
            </a:pPr>
            <a:r>
              <a:rPr lang="en-US" sz="2400" b="0" dirty="0">
                <a:latin typeface="+mj-lt"/>
              </a:rPr>
              <a:t>Vital for policy making</a:t>
            </a:r>
          </a:p>
          <a:p>
            <a:pPr lvl="3">
              <a:spcBef>
                <a:spcPts val="0"/>
              </a:spcBef>
            </a:pPr>
            <a:endParaRPr lang="en-US" sz="800" b="0" dirty="0">
              <a:latin typeface="+mj-lt"/>
            </a:endParaRPr>
          </a:p>
          <a:p>
            <a:pPr>
              <a:spcBef>
                <a:spcPts val="0"/>
              </a:spcBef>
              <a:buFont typeface="Arial" panose="020B0604020202020204" pitchFamily="34" charset="0"/>
              <a:buChar char="•"/>
            </a:pPr>
            <a:r>
              <a:rPr lang="en-US" sz="2800" b="0" dirty="0">
                <a:latin typeface="+mj-lt"/>
              </a:rPr>
              <a:t>   Disadvantages:</a:t>
            </a:r>
          </a:p>
          <a:p>
            <a:pPr lvl="3">
              <a:spcBef>
                <a:spcPts val="0"/>
              </a:spcBef>
            </a:pPr>
            <a:r>
              <a:rPr lang="en-US" sz="2400" b="0" dirty="0">
                <a:latin typeface="+mj-lt"/>
              </a:rPr>
              <a:t>Expensive and laborious</a:t>
            </a:r>
          </a:p>
          <a:p>
            <a:pPr marL="342900" indent="-342900">
              <a:buFont typeface="Arial" panose="020B0604020202020204" pitchFamily="34" charset="0"/>
              <a:buChar char="•"/>
            </a:pPr>
            <a:endParaRPr lang="en-US" sz="2800" b="0" dirty="0">
              <a:latin typeface="+mj-lt"/>
            </a:endParaRPr>
          </a:p>
        </p:txBody>
      </p:sp>
      <p:pic>
        <p:nvPicPr>
          <p:cNvPr id="4" name="Picture 3" descr="Graphical user interface, text, application&#10;&#10;Description automatically generated">
            <a:extLst>
              <a:ext uri="{FF2B5EF4-FFF2-40B4-BE49-F238E27FC236}">
                <a16:creationId xmlns:a16="http://schemas.microsoft.com/office/drawing/2014/main" id="{62F8D57B-F323-4029-98A5-4A5FEBB86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03" y="1144562"/>
            <a:ext cx="7120466" cy="2392944"/>
          </a:xfrm>
          <a:prstGeom prst="rect">
            <a:avLst/>
          </a:prstGeom>
        </p:spPr>
      </p:pic>
    </p:spTree>
    <p:extLst>
      <p:ext uri="{BB962C8B-B14F-4D97-AF65-F5344CB8AC3E}">
        <p14:creationId xmlns:p14="http://schemas.microsoft.com/office/powerpoint/2010/main" val="55959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What is a Sample?</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982134" y="1149402"/>
            <a:ext cx="7694613" cy="5596468"/>
          </a:xfrm>
        </p:spPr>
        <p:txBody>
          <a:bodyPr/>
          <a:lstStyle/>
          <a:p>
            <a:pPr marL="342900" indent="-342900">
              <a:buFont typeface="Arial" panose="020B0604020202020204" pitchFamily="34" charset="0"/>
              <a:buChar char="•"/>
            </a:pPr>
            <a:r>
              <a:rPr lang="en-IE" sz="2800" b="0" dirty="0">
                <a:solidFill>
                  <a:srgbClr val="FF0000"/>
                </a:solidFill>
                <a:latin typeface="+mj-lt"/>
              </a:rPr>
              <a:t>Sub-set</a:t>
            </a:r>
            <a:r>
              <a:rPr lang="en-IE" sz="2800" b="0" dirty="0">
                <a:latin typeface="+mj-lt"/>
              </a:rPr>
              <a:t> of the population</a:t>
            </a:r>
            <a:endParaRPr lang="en-US" sz="2800" b="0" dirty="0">
              <a:latin typeface="+mj-lt"/>
            </a:endParaRPr>
          </a:p>
          <a:p>
            <a:pPr marL="342900" indent="-342900">
              <a:buFont typeface="Arial" panose="020B0604020202020204" pitchFamily="34" charset="0"/>
              <a:buChar char="•"/>
            </a:pPr>
            <a:r>
              <a:rPr lang="en-US" sz="2800" b="0" dirty="0">
                <a:latin typeface="+mj-lt"/>
              </a:rPr>
              <a:t>Requires a </a:t>
            </a:r>
            <a:r>
              <a:rPr lang="en-US" sz="2800" b="0" dirty="0">
                <a:solidFill>
                  <a:srgbClr val="FF0000"/>
                </a:solidFill>
                <a:latin typeface="+mj-lt"/>
              </a:rPr>
              <a:t>sampling frame</a:t>
            </a:r>
          </a:p>
          <a:p>
            <a:pPr marL="342900" indent="-342900">
              <a:buFont typeface="Arial" panose="020B0604020202020204" pitchFamily="34" charset="0"/>
              <a:buChar char="•"/>
            </a:pPr>
            <a:r>
              <a:rPr lang="en-US" sz="2800" b="0" dirty="0">
                <a:latin typeface="+mj-lt"/>
              </a:rPr>
              <a:t>Representative samples allow us to </a:t>
            </a:r>
            <a:r>
              <a:rPr lang="en-US" sz="2800" b="0" dirty="0">
                <a:solidFill>
                  <a:srgbClr val="FF0000"/>
                </a:solidFill>
                <a:latin typeface="+mj-lt"/>
              </a:rPr>
              <a:t>infer</a:t>
            </a:r>
            <a:r>
              <a:rPr lang="en-US" sz="2800" b="0" dirty="0">
                <a:latin typeface="+mj-lt"/>
              </a:rPr>
              <a:t> to the population (i.e. </a:t>
            </a:r>
            <a:r>
              <a:rPr lang="en-US" sz="2800" b="0" dirty="0">
                <a:solidFill>
                  <a:srgbClr val="FF0000"/>
                </a:solidFill>
                <a:latin typeface="+mj-lt"/>
              </a:rPr>
              <a:t>generalize</a:t>
            </a:r>
            <a:r>
              <a:rPr lang="en-US" sz="2800" b="0" dirty="0">
                <a:latin typeface="+mj-lt"/>
              </a:rPr>
              <a:t>)</a:t>
            </a:r>
          </a:p>
          <a:p>
            <a:pPr marL="342900" indent="-342900">
              <a:buFont typeface="Arial" panose="020B0604020202020204" pitchFamily="34" charset="0"/>
              <a:buChar char="•"/>
            </a:pPr>
            <a:r>
              <a:rPr lang="en-US" sz="2800" b="0" dirty="0">
                <a:solidFill>
                  <a:srgbClr val="FF0000"/>
                </a:solidFill>
                <a:latin typeface="+mj-lt"/>
              </a:rPr>
              <a:t>Why?  </a:t>
            </a:r>
            <a:r>
              <a:rPr lang="en-US" sz="2800" b="0" dirty="0">
                <a:latin typeface="+mj-lt"/>
              </a:rPr>
              <a:t>Cheaper, faster, more info can be collected</a:t>
            </a:r>
          </a:p>
          <a:p>
            <a:pPr marL="342900" indent="-342900">
              <a:buFont typeface="Arial" panose="020B0604020202020204" pitchFamily="34" charset="0"/>
              <a:buChar char="•"/>
            </a:pPr>
            <a:endParaRPr lang="en-US" sz="2800" b="0" dirty="0">
              <a:solidFill>
                <a:srgbClr val="FF0000"/>
              </a:solidFill>
              <a:latin typeface="+mj-lt"/>
            </a:endParaRPr>
          </a:p>
        </p:txBody>
      </p:sp>
      <p:pic>
        <p:nvPicPr>
          <p:cNvPr id="8" name="Picture 7" descr="Diagram&#10;&#10;Description automatically generated">
            <a:extLst>
              <a:ext uri="{FF2B5EF4-FFF2-40B4-BE49-F238E27FC236}">
                <a16:creationId xmlns:a16="http://schemas.microsoft.com/office/drawing/2014/main" id="{8D5B1154-AB36-4C12-A06D-C930E7054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600" y="3947636"/>
            <a:ext cx="6290066" cy="2558671"/>
          </a:xfrm>
          <a:prstGeom prst="rect">
            <a:avLst/>
          </a:prstGeom>
        </p:spPr>
      </p:pic>
    </p:spTree>
    <p:extLst>
      <p:ext uri="{BB962C8B-B14F-4D97-AF65-F5344CB8AC3E}">
        <p14:creationId xmlns:p14="http://schemas.microsoft.com/office/powerpoint/2010/main" val="262397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88268"/>
            <a:ext cx="7500939" cy="561600"/>
          </a:xfrm>
        </p:spPr>
        <p:txBody>
          <a:bodyPr/>
          <a:lstStyle/>
          <a:p>
            <a:pPr algn="ctr"/>
            <a:r>
              <a:rPr lang="en-US" sz="4000" b="1" dirty="0">
                <a:solidFill>
                  <a:schemeClr val="accent1"/>
                </a:solidFill>
              </a:rPr>
              <a:t>Types of Sampling</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821530" y="1227666"/>
            <a:ext cx="7694613" cy="3081867"/>
          </a:xfrm>
        </p:spPr>
        <p:txBody>
          <a:bodyPr/>
          <a:lstStyle/>
          <a:p>
            <a:pPr>
              <a:spcBef>
                <a:spcPts val="0"/>
              </a:spcBef>
              <a:buFont typeface="Arial" panose="020B0604020202020204" pitchFamily="34" charset="0"/>
              <a:buChar char="•"/>
            </a:pPr>
            <a:r>
              <a:rPr lang="en-US" sz="3200" b="0" dirty="0">
                <a:solidFill>
                  <a:srgbClr val="FF0000"/>
                </a:solidFill>
                <a:latin typeface="+mj-lt"/>
              </a:rPr>
              <a:t>   </a:t>
            </a:r>
            <a:r>
              <a:rPr lang="en-US" sz="3200" dirty="0">
                <a:solidFill>
                  <a:srgbClr val="FF0000"/>
                </a:solidFill>
                <a:latin typeface="+mj-lt"/>
              </a:rPr>
              <a:t>Probability Sampling</a:t>
            </a:r>
            <a:endParaRPr lang="en-US" sz="3200" dirty="0">
              <a:latin typeface="+mj-lt"/>
            </a:endParaRPr>
          </a:p>
          <a:p>
            <a:pPr>
              <a:spcBef>
                <a:spcPts val="0"/>
              </a:spcBef>
              <a:buFont typeface="Arial" panose="020B0604020202020204" pitchFamily="34" charset="0"/>
              <a:buChar char="•"/>
            </a:pPr>
            <a:r>
              <a:rPr lang="en-US" sz="3200" b="0" dirty="0">
                <a:latin typeface="+mj-lt"/>
              </a:rPr>
              <a:t>   </a:t>
            </a:r>
            <a:r>
              <a:rPr lang="en-US" sz="2800" b="0" dirty="0">
                <a:latin typeface="+mj-lt"/>
              </a:rPr>
              <a:t>Every person has same chance of inclusion</a:t>
            </a:r>
          </a:p>
          <a:p>
            <a:pPr lvl="3">
              <a:spcBef>
                <a:spcPts val="0"/>
              </a:spcBef>
            </a:pPr>
            <a:r>
              <a:rPr lang="en-US" sz="2800" dirty="0">
                <a:solidFill>
                  <a:schemeClr val="tx2"/>
                </a:solidFill>
                <a:latin typeface="+mj-lt"/>
              </a:rPr>
              <a:t>   (</a:t>
            </a:r>
            <a:r>
              <a:rPr lang="en-US" sz="2800" b="0" dirty="0">
                <a:solidFill>
                  <a:schemeClr val="tx2"/>
                </a:solidFill>
                <a:latin typeface="+mj-lt"/>
              </a:rPr>
              <a:t>S</a:t>
            </a:r>
            <a:r>
              <a:rPr lang="en-US" sz="2800" b="0" dirty="0">
                <a:solidFill>
                  <a:schemeClr val="accent1"/>
                </a:solidFill>
                <a:latin typeface="+mj-lt"/>
              </a:rPr>
              <a:t>imple) Random = ideal</a:t>
            </a:r>
          </a:p>
          <a:p>
            <a:pPr lvl="3">
              <a:spcBef>
                <a:spcPts val="0"/>
              </a:spcBef>
            </a:pPr>
            <a:r>
              <a:rPr lang="en-US" sz="2800" dirty="0">
                <a:solidFill>
                  <a:schemeClr val="accent1"/>
                </a:solidFill>
                <a:latin typeface="+mj-lt"/>
              </a:rPr>
              <a:t>   </a:t>
            </a:r>
            <a:r>
              <a:rPr lang="en-US" sz="2800" b="0" dirty="0">
                <a:solidFill>
                  <a:schemeClr val="accent1"/>
                </a:solidFill>
                <a:latin typeface="+mj-lt"/>
              </a:rPr>
              <a:t>Systematic </a:t>
            </a:r>
            <a:endParaRPr lang="en-US" sz="2800" dirty="0">
              <a:solidFill>
                <a:schemeClr val="accent1"/>
              </a:solidFill>
              <a:latin typeface="+mj-lt"/>
            </a:endParaRPr>
          </a:p>
          <a:p>
            <a:pPr lvl="3">
              <a:spcBef>
                <a:spcPts val="0"/>
              </a:spcBef>
            </a:pPr>
            <a:r>
              <a:rPr lang="en-US" sz="2800" b="0" dirty="0">
                <a:solidFill>
                  <a:schemeClr val="accent1"/>
                </a:solidFill>
                <a:latin typeface="+mj-lt"/>
              </a:rPr>
              <a:t>   Stratified </a:t>
            </a:r>
            <a:endParaRPr lang="en-US" sz="2800" dirty="0">
              <a:solidFill>
                <a:schemeClr val="accent1"/>
              </a:solidFill>
              <a:latin typeface="+mj-lt"/>
            </a:endParaRPr>
          </a:p>
          <a:p>
            <a:pPr lvl="3">
              <a:spcBef>
                <a:spcPts val="0"/>
              </a:spcBef>
            </a:pPr>
            <a:r>
              <a:rPr lang="en-US" sz="2800" b="0" dirty="0">
                <a:solidFill>
                  <a:schemeClr val="accent1"/>
                </a:solidFill>
                <a:latin typeface="+mj-lt"/>
              </a:rPr>
              <a:t>   Cluster </a:t>
            </a:r>
          </a:p>
          <a:p>
            <a:pPr>
              <a:spcBef>
                <a:spcPts val="0"/>
              </a:spcBef>
              <a:buFont typeface="Arial" panose="020B0604020202020204" pitchFamily="34" charset="0"/>
              <a:buChar char="•"/>
            </a:pPr>
            <a:r>
              <a:rPr lang="en-US" sz="3200" b="0" dirty="0">
                <a:solidFill>
                  <a:srgbClr val="FF0000"/>
                </a:solidFill>
                <a:latin typeface="+mj-lt"/>
              </a:rPr>
              <a:t>   </a:t>
            </a:r>
            <a:r>
              <a:rPr lang="en-US" sz="3200" dirty="0">
                <a:solidFill>
                  <a:srgbClr val="FF0000"/>
                </a:solidFill>
                <a:latin typeface="+mj-lt"/>
              </a:rPr>
              <a:t>Non-Probability Sampling</a:t>
            </a:r>
            <a:endParaRPr lang="en-US" sz="2800" dirty="0">
              <a:latin typeface="+mj-lt"/>
            </a:endParaRPr>
          </a:p>
          <a:p>
            <a:pPr>
              <a:spcBef>
                <a:spcPts val="0"/>
              </a:spcBef>
              <a:buFont typeface="Arial" panose="020B0604020202020204" pitchFamily="34" charset="0"/>
              <a:buChar char="•"/>
            </a:pPr>
            <a:r>
              <a:rPr lang="en-US" sz="2800" b="0" dirty="0">
                <a:latin typeface="+mj-lt"/>
              </a:rPr>
              <a:t>   Chance of inclusion are not known beforehand</a:t>
            </a:r>
          </a:p>
          <a:p>
            <a:pPr>
              <a:spcBef>
                <a:spcPts val="0"/>
              </a:spcBef>
              <a:buFont typeface="Arial" panose="020B0604020202020204" pitchFamily="34" charset="0"/>
              <a:buChar char="•"/>
            </a:pPr>
            <a:r>
              <a:rPr lang="en-US" sz="2800" b="0" dirty="0">
                <a:latin typeface="+mj-lt"/>
              </a:rPr>
              <a:t>   Does not allow us to generalize about population </a:t>
            </a:r>
          </a:p>
          <a:p>
            <a:pPr lvl="3">
              <a:spcBef>
                <a:spcPts val="0"/>
              </a:spcBef>
            </a:pPr>
            <a:r>
              <a:rPr lang="en-US" sz="2800" dirty="0">
                <a:solidFill>
                  <a:srgbClr val="FF0000"/>
                </a:solidFill>
                <a:latin typeface="+mj-lt"/>
              </a:rPr>
              <a:t>   </a:t>
            </a:r>
            <a:r>
              <a:rPr lang="en-US" sz="2800" b="0" dirty="0">
                <a:solidFill>
                  <a:schemeClr val="tx2"/>
                </a:solidFill>
                <a:latin typeface="+mj-lt"/>
              </a:rPr>
              <a:t>Convenience</a:t>
            </a:r>
          </a:p>
          <a:p>
            <a:pPr lvl="3">
              <a:spcBef>
                <a:spcPts val="0"/>
              </a:spcBef>
            </a:pPr>
            <a:r>
              <a:rPr lang="en-US" sz="2800" dirty="0">
                <a:solidFill>
                  <a:schemeClr val="tx2"/>
                </a:solidFill>
                <a:latin typeface="+mj-lt"/>
              </a:rPr>
              <a:t>   Voluntary Response</a:t>
            </a:r>
          </a:p>
          <a:p>
            <a:pPr lvl="3">
              <a:spcBef>
                <a:spcPts val="0"/>
              </a:spcBef>
            </a:pPr>
            <a:r>
              <a:rPr lang="en-US" sz="2800" dirty="0">
                <a:solidFill>
                  <a:schemeClr val="tx2"/>
                </a:solidFill>
                <a:latin typeface="+mj-lt"/>
              </a:rPr>
              <a:t>   Snowball</a:t>
            </a:r>
          </a:p>
          <a:p>
            <a:pPr marL="342900" indent="-342900">
              <a:buFont typeface="Arial" panose="020B0604020202020204" pitchFamily="34" charset="0"/>
              <a:buChar char="•"/>
            </a:pPr>
            <a:endParaRPr lang="en-US" sz="2800" b="0" dirty="0">
              <a:latin typeface="+mj-lt"/>
            </a:endParaRPr>
          </a:p>
        </p:txBody>
      </p:sp>
    </p:spTree>
    <p:extLst>
      <p:ext uri="{BB962C8B-B14F-4D97-AF65-F5344CB8AC3E}">
        <p14:creationId xmlns:p14="http://schemas.microsoft.com/office/powerpoint/2010/main" val="3884457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8674" y="360000"/>
            <a:ext cx="7500939" cy="561600"/>
          </a:xfrm>
        </p:spPr>
        <p:txBody>
          <a:bodyPr anchor="b">
            <a:normAutofit/>
          </a:bodyPr>
          <a:lstStyle/>
          <a:p>
            <a:r>
              <a:rPr lang="en-US" b="1" dirty="0">
                <a:solidFill>
                  <a:srgbClr val="FF0000"/>
                </a:solidFill>
              </a:rPr>
              <a:t>Random Sampling</a:t>
            </a:r>
          </a:p>
        </p:txBody>
      </p:sp>
      <p:pic>
        <p:nvPicPr>
          <p:cNvPr id="6" name="Picture 5" descr="Probability sampling">
            <a:extLst>
              <a:ext uri="{FF2B5EF4-FFF2-40B4-BE49-F238E27FC236}">
                <a16:creationId xmlns:a16="http://schemas.microsoft.com/office/drawing/2014/main" id="{6067D200-C34C-42B7-BA8C-22B116306ED5}"/>
              </a:ext>
            </a:extLst>
          </p:cNvPr>
          <p:cNvPicPr>
            <a:picLocks noChangeAspect="1"/>
          </p:cNvPicPr>
          <p:nvPr/>
        </p:nvPicPr>
        <p:blipFill rotWithShape="1">
          <a:blip r:embed="rId2">
            <a:extLst>
              <a:ext uri="{28A0092B-C50C-407E-A947-70E740481C1C}">
                <a14:useLocalDpi xmlns:a14="http://schemas.microsoft.com/office/drawing/2010/main" val="0"/>
              </a:ext>
            </a:extLst>
          </a:blip>
          <a:srcRect l="5861" t="6642" r="52166" b="57858"/>
          <a:stretch/>
        </p:blipFill>
        <p:spPr bwMode="auto">
          <a:xfrm>
            <a:off x="5391375" y="1473199"/>
            <a:ext cx="3752625" cy="3556001"/>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592665" y="1557867"/>
            <a:ext cx="4605867" cy="4417434"/>
          </a:xfrm>
        </p:spPr>
        <p:txBody>
          <a:bodyPr>
            <a:normAutofit/>
          </a:bodyPr>
          <a:lstStyle/>
          <a:p>
            <a:pPr>
              <a:lnSpc>
                <a:spcPct val="90000"/>
              </a:lnSpc>
              <a:spcBef>
                <a:spcPts val="0"/>
              </a:spcBef>
              <a:spcAft>
                <a:spcPts val="600"/>
              </a:spcAft>
              <a:buFont typeface="Arial" panose="020B0604020202020204" pitchFamily="34" charset="0"/>
              <a:buChar char="•"/>
            </a:pPr>
            <a:r>
              <a:rPr lang="en-US" sz="3100" b="0" dirty="0"/>
              <a:t> </a:t>
            </a:r>
            <a:r>
              <a:rPr lang="en-US" sz="2400" b="0" dirty="0">
                <a:solidFill>
                  <a:schemeClr val="accent1"/>
                </a:solidFill>
              </a:rPr>
              <a:t>Every member of the population </a:t>
            </a:r>
          </a:p>
          <a:p>
            <a:pPr>
              <a:lnSpc>
                <a:spcPct val="90000"/>
              </a:lnSpc>
              <a:spcBef>
                <a:spcPts val="0"/>
              </a:spcBef>
              <a:spcAft>
                <a:spcPts val="600"/>
              </a:spcAft>
            </a:pPr>
            <a:r>
              <a:rPr lang="en-US" sz="2400" b="0" dirty="0">
                <a:solidFill>
                  <a:schemeClr val="accent1"/>
                </a:solidFill>
              </a:rPr>
              <a:t>  has an equal chance of being</a:t>
            </a:r>
          </a:p>
          <a:p>
            <a:pPr>
              <a:lnSpc>
                <a:spcPct val="90000"/>
              </a:lnSpc>
              <a:spcBef>
                <a:spcPts val="0"/>
              </a:spcBef>
              <a:spcAft>
                <a:spcPts val="600"/>
              </a:spcAft>
            </a:pPr>
            <a:r>
              <a:rPr lang="en-US" sz="2400" b="0" dirty="0">
                <a:solidFill>
                  <a:schemeClr val="accent1"/>
                </a:solidFill>
              </a:rPr>
              <a:t>  selected.</a:t>
            </a:r>
          </a:p>
          <a:p>
            <a:pPr>
              <a:lnSpc>
                <a:spcPct val="90000"/>
              </a:lnSpc>
              <a:spcBef>
                <a:spcPts val="0"/>
              </a:spcBef>
              <a:spcAft>
                <a:spcPts val="600"/>
              </a:spcAft>
            </a:pPr>
            <a:endParaRPr lang="en-US" sz="2400" b="0" dirty="0"/>
          </a:p>
          <a:p>
            <a:pPr>
              <a:lnSpc>
                <a:spcPct val="90000"/>
              </a:lnSpc>
              <a:spcBef>
                <a:spcPts val="0"/>
              </a:spcBef>
              <a:spcAft>
                <a:spcPts val="600"/>
              </a:spcAft>
              <a:buFont typeface="Arial" panose="020B0604020202020204" pitchFamily="34" charset="0"/>
              <a:buChar char="•"/>
            </a:pPr>
            <a:r>
              <a:rPr lang="en-US" sz="2400" b="0" dirty="0"/>
              <a:t> Your </a:t>
            </a:r>
            <a:r>
              <a:rPr lang="en-US" sz="2400" b="0" dirty="0">
                <a:solidFill>
                  <a:schemeClr val="accent1"/>
                </a:solidFill>
              </a:rPr>
              <a:t>sampling frame </a:t>
            </a:r>
            <a:r>
              <a:rPr lang="en-US" sz="2400" b="0" dirty="0"/>
              <a:t>should include the whole population.</a:t>
            </a:r>
          </a:p>
          <a:p>
            <a:pPr>
              <a:lnSpc>
                <a:spcPct val="90000"/>
              </a:lnSpc>
              <a:spcBef>
                <a:spcPts val="0"/>
              </a:spcBef>
              <a:spcAft>
                <a:spcPts val="600"/>
              </a:spcAft>
              <a:buFont typeface="Arial" panose="020B0604020202020204" pitchFamily="34" charset="0"/>
              <a:buChar char="•"/>
            </a:pPr>
            <a:endParaRPr lang="en-US" sz="2400" b="0" dirty="0"/>
          </a:p>
          <a:p>
            <a:pPr>
              <a:lnSpc>
                <a:spcPct val="90000"/>
              </a:lnSpc>
              <a:spcBef>
                <a:spcPts val="0"/>
              </a:spcBef>
              <a:spcAft>
                <a:spcPts val="600"/>
              </a:spcAft>
              <a:buFont typeface="Arial" panose="020B0604020202020204" pitchFamily="34" charset="0"/>
              <a:buChar char="•"/>
            </a:pPr>
            <a:r>
              <a:rPr lang="en-US" sz="2400" b="0" dirty="0"/>
              <a:t> Use tools like </a:t>
            </a:r>
            <a:r>
              <a:rPr lang="en-US" sz="2400" b="0" dirty="0">
                <a:solidFill>
                  <a:schemeClr val="accent1"/>
                </a:solidFill>
              </a:rPr>
              <a:t>random number generators o</a:t>
            </a:r>
            <a:r>
              <a:rPr lang="en-US" sz="2400" b="0" dirty="0"/>
              <a:t>r other techniques that are based entirely on chance.</a:t>
            </a:r>
          </a:p>
        </p:txBody>
      </p:sp>
      <p:sp>
        <p:nvSpPr>
          <p:cNvPr id="7" name="TextBox 6">
            <a:extLst>
              <a:ext uri="{FF2B5EF4-FFF2-40B4-BE49-F238E27FC236}">
                <a16:creationId xmlns:a16="http://schemas.microsoft.com/office/drawing/2014/main" id="{D969AF41-FD15-49D2-A6C0-8D6B29E5C659}"/>
              </a:ext>
            </a:extLst>
          </p:cNvPr>
          <p:cNvSpPr txBox="1"/>
          <p:nvPr/>
        </p:nvSpPr>
        <p:spPr>
          <a:xfrm>
            <a:off x="399821" y="5908302"/>
            <a:ext cx="6339645" cy="369332"/>
          </a:xfrm>
          <a:prstGeom prst="rect">
            <a:avLst/>
          </a:prstGeom>
          <a:noFill/>
        </p:spPr>
        <p:txBody>
          <a:bodyPr wrap="square">
            <a:spAutoFit/>
          </a:bodyPr>
          <a:lstStyle/>
          <a:p>
            <a:r>
              <a:rPr lang="en-US" dirty="0"/>
              <a:t>https://www.scribbr.com/methodology/sampling-methods/</a:t>
            </a:r>
          </a:p>
        </p:txBody>
      </p:sp>
    </p:spTree>
    <p:extLst>
      <p:ext uri="{BB962C8B-B14F-4D97-AF65-F5344CB8AC3E}">
        <p14:creationId xmlns:p14="http://schemas.microsoft.com/office/powerpoint/2010/main" val="170497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571666"/>
            <a:ext cx="7500939" cy="561600"/>
          </a:xfrm>
        </p:spPr>
        <p:txBody>
          <a:bodyPr/>
          <a:lstStyle/>
          <a:p>
            <a:pPr algn="ctr"/>
            <a:r>
              <a:rPr lang="en-US" sz="4400" b="1" dirty="0"/>
              <a:t>Class Information</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1117600" y="1329322"/>
            <a:ext cx="7694613" cy="5058611"/>
          </a:xfrm>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Dates: </a:t>
            </a:r>
            <a:r>
              <a:rPr lang="en-US" sz="2400" b="0" dirty="0">
                <a:effectLst/>
                <a:latin typeface="Calibri" panose="020F0502020204030204" pitchFamily="34" charset="0"/>
                <a:ea typeface="Calibri" panose="020F0502020204030204" pitchFamily="34" charset="0"/>
                <a:cs typeface="Times New Roman" panose="02020603050405020304" pitchFamily="18" charset="0"/>
              </a:rPr>
              <a:t>Every week on Thursdays, 6 occurrence(s) </a:t>
            </a:r>
          </a:p>
          <a:p>
            <a:pPr marL="0" marR="0">
              <a:lnSpc>
                <a:spcPct val="107000"/>
              </a:lnSpc>
              <a:spcBef>
                <a:spcPts val="0"/>
              </a:spcBef>
              <a:spcAft>
                <a:spcPts val="8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        Apr 21,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28</a:t>
            </a:r>
          </a:p>
          <a:p>
            <a:pPr marL="0" marR="0">
              <a:lnSpc>
                <a:spcPct val="107000"/>
              </a:lnSpc>
              <a:spcBef>
                <a:spcPts val="0"/>
              </a:spcBef>
              <a:spcAft>
                <a:spcPts val="800"/>
              </a:spcAft>
            </a:pPr>
            <a:r>
              <a:rPr lang="en-US" sz="2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May 5, 12, 19, 26</a:t>
            </a:r>
          </a:p>
          <a:p>
            <a:pPr marL="0" marR="0">
              <a:lnSpc>
                <a:spcPct val="107000"/>
              </a:lnSpc>
              <a:spcBef>
                <a:spcPts val="0"/>
              </a:spcBef>
              <a:spcAft>
                <a:spcPts val="800"/>
              </a:spcAft>
            </a:pP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Time: </a:t>
            </a:r>
            <a:r>
              <a:rPr lang="en-US" sz="2400" b="0" dirty="0">
                <a:latin typeface="Calibri" panose="020F0502020204030204" pitchFamily="34" charset="0"/>
                <a:ea typeface="Calibri" panose="020F0502020204030204" pitchFamily="34" charset="0"/>
                <a:cs typeface="Times New Roman" panose="02020603050405020304" pitchFamily="18" charset="0"/>
              </a:rPr>
              <a:t>5:00 – 6:00 pm</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mj-lt"/>
              </a:rPr>
              <a:t>Course Website: </a:t>
            </a:r>
            <a:r>
              <a:rPr lang="en-US" sz="2400" dirty="0">
                <a:effectLst/>
                <a:latin typeface="+mj-lt"/>
                <a:ea typeface="Calibri" panose="020F0502020204030204" pitchFamily="34" charset="0"/>
              </a:rPr>
              <a:t> </a:t>
            </a:r>
          </a:p>
          <a:p>
            <a:r>
              <a:rPr lang="en-IE" sz="2400" b="0" u="sng" dirty="0">
                <a:solidFill>
                  <a:schemeClr val="tx2"/>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https://tilda.tcd.ie/epidemiology-biostatistics-course/</a:t>
            </a:r>
            <a:endParaRPr lang="en-IE" sz="2400" b="0" u="sng" dirty="0">
              <a:solidFill>
                <a:schemeClr val="tx2"/>
              </a:solidFill>
              <a:effectLst/>
              <a:latin typeface="Calibri" panose="020F0502020204030204" pitchFamily="34" charset="0"/>
              <a:ea typeface="Calibri" panose="020F0502020204030204" pitchFamily="34" charset="0"/>
            </a:endParaRPr>
          </a:p>
          <a:p>
            <a:endParaRPr lang="en-US" sz="800" b="0" dirty="0">
              <a:effectLst/>
              <a:latin typeface="Calibri" panose="020F0502020204030204" pitchFamily="34" charset="0"/>
              <a:ea typeface="Calibri" panose="020F0502020204030204" pitchFamily="34" charset="0"/>
            </a:endParaRPr>
          </a:p>
          <a:p>
            <a:r>
              <a:rPr lang="en-US" sz="2400" dirty="0"/>
              <a:t>Zoom Link:    </a:t>
            </a:r>
            <a:r>
              <a:rPr lang="en-US" sz="2400" b="0" dirty="0">
                <a:solidFill>
                  <a:schemeClr val="tx2"/>
                </a:solidFill>
                <a:hlinkClick r:id="rId3">
                  <a:extLst>
                    <a:ext uri="{A12FA001-AC4F-418D-AE19-62706E023703}">
                      <ahyp:hlinkClr xmlns:ahyp="http://schemas.microsoft.com/office/drawing/2018/hyperlinkcolor" val="tx"/>
                    </a:ext>
                  </a:extLst>
                </a:hlinkClick>
              </a:rPr>
              <a:t>https://zoom.us/j/96995332761</a:t>
            </a:r>
            <a:endParaRPr lang="en-US" sz="2400" b="0" dirty="0">
              <a:solidFill>
                <a:schemeClr val="tx2"/>
              </a:solidFill>
            </a:endParaRPr>
          </a:p>
          <a:p>
            <a:endParaRPr lang="en-US" sz="800" dirty="0"/>
          </a:p>
          <a:p>
            <a:r>
              <a:rPr lang="en-US" sz="2400" dirty="0"/>
              <a:t>Questions:</a:t>
            </a:r>
            <a:r>
              <a:rPr lang="en-US" sz="2400" b="0" dirty="0"/>
              <a:t>  Please use CHAT on your zoom page</a:t>
            </a:r>
          </a:p>
          <a:p>
            <a:pPr marL="342900" indent="-342900">
              <a:buFont typeface="Arial" panose="020B0604020202020204" pitchFamily="34" charset="0"/>
              <a:buChar char="•"/>
            </a:pPr>
            <a:endParaRPr lang="en-US" sz="2400" b="0" dirty="0"/>
          </a:p>
          <a:p>
            <a:endParaRPr lang="en-US" dirty="0"/>
          </a:p>
        </p:txBody>
      </p:sp>
    </p:spTree>
    <p:extLst>
      <p:ext uri="{BB962C8B-B14F-4D97-AF65-F5344CB8AC3E}">
        <p14:creationId xmlns:p14="http://schemas.microsoft.com/office/powerpoint/2010/main" val="411463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8674" y="360000"/>
            <a:ext cx="7500939" cy="561600"/>
          </a:xfrm>
        </p:spPr>
        <p:txBody>
          <a:bodyPr anchor="b">
            <a:normAutofit/>
          </a:bodyPr>
          <a:lstStyle/>
          <a:p>
            <a:r>
              <a:rPr lang="en-US" b="1" dirty="0">
                <a:solidFill>
                  <a:srgbClr val="FF0000"/>
                </a:solidFill>
              </a:rPr>
              <a:t>Systematic Sampling</a:t>
            </a:r>
          </a:p>
        </p:txBody>
      </p:sp>
      <p:pic>
        <p:nvPicPr>
          <p:cNvPr id="5" name="Picture 4" descr="Probability sampling">
            <a:extLst>
              <a:ext uri="{FF2B5EF4-FFF2-40B4-BE49-F238E27FC236}">
                <a16:creationId xmlns:a16="http://schemas.microsoft.com/office/drawing/2014/main" id="{60576F8D-61B4-41DE-A12C-7DF89BF9E2D7}"/>
              </a:ext>
            </a:extLst>
          </p:cNvPr>
          <p:cNvPicPr>
            <a:picLocks noChangeAspect="1"/>
          </p:cNvPicPr>
          <p:nvPr/>
        </p:nvPicPr>
        <p:blipFill rotWithShape="1">
          <a:blip r:embed="rId2">
            <a:extLst>
              <a:ext uri="{28A0092B-C50C-407E-A947-70E740481C1C}">
                <a14:useLocalDpi xmlns:a14="http://schemas.microsoft.com/office/drawing/2010/main" val="0"/>
              </a:ext>
            </a:extLst>
          </a:blip>
          <a:srcRect l="53695" t="3735" r="6790" b="53725"/>
          <a:stretch/>
        </p:blipFill>
        <p:spPr bwMode="auto">
          <a:xfrm>
            <a:off x="4885266" y="882699"/>
            <a:ext cx="3868369" cy="3794333"/>
          </a:xfrm>
          <a:prstGeom prst="rect">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494770" y="1444299"/>
            <a:ext cx="4605867" cy="4417434"/>
          </a:xfrm>
        </p:spPr>
        <p:txBody>
          <a:bodyPr>
            <a:normAutofit fontScale="92500" lnSpcReduction="10000"/>
          </a:bodyPr>
          <a:lstStyle/>
          <a:p>
            <a:pPr>
              <a:lnSpc>
                <a:spcPct val="90000"/>
              </a:lnSpc>
              <a:spcBef>
                <a:spcPts val="0"/>
              </a:spcBef>
              <a:spcAft>
                <a:spcPts val="600"/>
              </a:spcAft>
              <a:buFont typeface="Arial" panose="020B0604020202020204" pitchFamily="34" charset="0"/>
              <a:buChar char="•"/>
            </a:pPr>
            <a:r>
              <a:rPr lang="en-US" sz="2900" b="0" dirty="0">
                <a:latin typeface="+mj-lt"/>
              </a:rPr>
              <a:t> </a:t>
            </a:r>
            <a:r>
              <a:rPr lang="en-US" sz="2800" b="0" dirty="0">
                <a:solidFill>
                  <a:schemeClr val="accent1"/>
                </a:solidFill>
                <a:latin typeface="+mj-lt"/>
              </a:rPr>
              <a:t>S</a:t>
            </a:r>
            <a:r>
              <a:rPr lang="en-US" sz="2800" b="0" dirty="0">
                <a:solidFill>
                  <a:schemeClr val="accent1"/>
                </a:solidFill>
                <a:effectLst/>
                <a:latin typeface="+mj-lt"/>
                <a:ea typeface="Times New Roman" panose="02020603050405020304" pitchFamily="18" charset="0"/>
              </a:rPr>
              <a:t>imilar but it is easier </a:t>
            </a:r>
            <a:r>
              <a:rPr lang="en-US" sz="2800" b="0" dirty="0">
                <a:effectLst/>
                <a:latin typeface="+mj-lt"/>
                <a:ea typeface="Times New Roman" panose="02020603050405020304" pitchFamily="18" charset="0"/>
              </a:rPr>
              <a:t>to conduct than simple random sampling.</a:t>
            </a:r>
            <a:endParaRPr lang="en-US" sz="2800" b="0" dirty="0">
              <a:latin typeface="+mj-lt"/>
            </a:endParaRPr>
          </a:p>
          <a:p>
            <a:pPr>
              <a:lnSpc>
                <a:spcPct val="90000"/>
              </a:lnSpc>
              <a:spcBef>
                <a:spcPts val="0"/>
              </a:spcBef>
              <a:spcAft>
                <a:spcPts val="600"/>
              </a:spcAft>
            </a:pPr>
            <a:endParaRPr lang="en-US" sz="2800" b="0" dirty="0">
              <a:latin typeface="+mj-lt"/>
            </a:endParaRPr>
          </a:p>
          <a:p>
            <a:pPr>
              <a:lnSpc>
                <a:spcPct val="90000"/>
              </a:lnSpc>
              <a:spcBef>
                <a:spcPts val="0"/>
              </a:spcBef>
              <a:spcAft>
                <a:spcPts val="600"/>
              </a:spcAft>
              <a:buFont typeface="Arial" panose="020B0604020202020204" pitchFamily="34" charset="0"/>
              <a:buChar char="•"/>
            </a:pPr>
            <a:r>
              <a:rPr lang="en-US" sz="2800" b="0" dirty="0">
                <a:latin typeface="+mj-lt"/>
              </a:rPr>
              <a:t> Every member of the population is listed with a number, but instead of randomly generating numbers, </a:t>
            </a:r>
            <a:r>
              <a:rPr lang="en-US" sz="2800" b="0" dirty="0">
                <a:solidFill>
                  <a:schemeClr val="accent1"/>
                </a:solidFill>
                <a:latin typeface="+mj-lt"/>
              </a:rPr>
              <a:t>individuals are chosen at regular intervals</a:t>
            </a:r>
          </a:p>
          <a:p>
            <a:pPr>
              <a:lnSpc>
                <a:spcPct val="90000"/>
              </a:lnSpc>
              <a:spcBef>
                <a:spcPts val="0"/>
              </a:spcBef>
              <a:spcAft>
                <a:spcPts val="600"/>
              </a:spcAft>
              <a:buFont typeface="Arial" panose="020B0604020202020204" pitchFamily="34" charset="0"/>
              <a:buChar char="•"/>
            </a:pPr>
            <a:endParaRPr lang="en-US" sz="2800" b="0" dirty="0">
              <a:solidFill>
                <a:schemeClr val="accent1"/>
              </a:solidFill>
              <a:latin typeface="+mj-lt"/>
            </a:endParaRPr>
          </a:p>
          <a:p>
            <a:pPr>
              <a:lnSpc>
                <a:spcPct val="90000"/>
              </a:lnSpc>
              <a:spcBef>
                <a:spcPts val="0"/>
              </a:spcBef>
              <a:spcAft>
                <a:spcPts val="600"/>
              </a:spcAft>
              <a:buFont typeface="Arial" panose="020B0604020202020204" pitchFamily="34" charset="0"/>
              <a:buChar char="•"/>
            </a:pPr>
            <a:r>
              <a:rPr lang="en-US" sz="2800" b="0" dirty="0">
                <a:solidFill>
                  <a:schemeClr val="accent1"/>
                </a:solidFill>
              </a:rPr>
              <a:t> First number generated randomly </a:t>
            </a:r>
            <a:r>
              <a:rPr lang="en-US" sz="2800" b="0" dirty="0"/>
              <a:t>before moving to intervals</a:t>
            </a:r>
          </a:p>
        </p:txBody>
      </p:sp>
    </p:spTree>
    <p:extLst>
      <p:ext uri="{BB962C8B-B14F-4D97-AF65-F5344CB8AC3E}">
        <p14:creationId xmlns:p14="http://schemas.microsoft.com/office/powerpoint/2010/main" val="156299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8674" y="360000"/>
            <a:ext cx="7500939" cy="561600"/>
          </a:xfrm>
        </p:spPr>
        <p:txBody>
          <a:bodyPr anchor="b">
            <a:normAutofit/>
          </a:bodyPr>
          <a:lstStyle/>
          <a:p>
            <a:r>
              <a:rPr lang="en-US" b="1" dirty="0">
                <a:solidFill>
                  <a:srgbClr val="FF0000"/>
                </a:solidFill>
              </a:rPr>
              <a:t>Stratified Sample</a:t>
            </a:r>
          </a:p>
        </p:txBody>
      </p:sp>
      <p:pic>
        <p:nvPicPr>
          <p:cNvPr id="4" name="Picture 3">
            <a:extLst>
              <a:ext uri="{FF2B5EF4-FFF2-40B4-BE49-F238E27FC236}">
                <a16:creationId xmlns:a16="http://schemas.microsoft.com/office/drawing/2014/main" id="{5335800A-15DF-474C-A9E5-FB940024274D}"/>
              </a:ext>
            </a:extLst>
          </p:cNvPr>
          <p:cNvPicPr>
            <a:picLocks noChangeAspect="1"/>
          </p:cNvPicPr>
          <p:nvPr/>
        </p:nvPicPr>
        <p:blipFill>
          <a:blip r:embed="rId2"/>
          <a:stretch>
            <a:fillRect/>
          </a:stretch>
        </p:blipFill>
        <p:spPr>
          <a:xfrm>
            <a:off x="4944236" y="1122636"/>
            <a:ext cx="4199764" cy="3423964"/>
          </a:xfrm>
          <a:prstGeom prst="rect">
            <a:avLst/>
          </a:prstGeom>
        </p:spPr>
      </p:pic>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618065" y="1215769"/>
            <a:ext cx="4605867" cy="5108831"/>
          </a:xfrm>
        </p:spPr>
        <p:txBody>
          <a:bodyPr>
            <a:normAutofit lnSpcReduction="10000"/>
          </a:bodyPr>
          <a:lstStyle/>
          <a:p>
            <a:pPr>
              <a:lnSpc>
                <a:spcPct val="90000"/>
              </a:lnSpc>
              <a:spcBef>
                <a:spcPts val="0"/>
              </a:spcBef>
              <a:spcAft>
                <a:spcPts val="600"/>
              </a:spcAft>
              <a:buFont typeface="Arial" panose="020B0604020202020204" pitchFamily="34" charset="0"/>
              <a:buChar char="•"/>
            </a:pPr>
            <a:r>
              <a:rPr lang="en-US" sz="3100" b="0" dirty="0">
                <a:latin typeface="+mj-lt"/>
              </a:rPr>
              <a:t> </a:t>
            </a:r>
            <a:r>
              <a:rPr lang="en-US" sz="2600" b="0" dirty="0">
                <a:latin typeface="+mj-lt"/>
              </a:rPr>
              <a:t>Divide the population into </a:t>
            </a:r>
            <a:r>
              <a:rPr lang="en-US" sz="2600" b="0" dirty="0">
                <a:solidFill>
                  <a:schemeClr val="accent1"/>
                </a:solidFill>
                <a:latin typeface="+mj-lt"/>
              </a:rPr>
              <a:t>subpopulations (strata) </a:t>
            </a:r>
            <a:r>
              <a:rPr lang="en-US" sz="2600" b="0" dirty="0">
                <a:latin typeface="+mj-lt"/>
              </a:rPr>
              <a:t>that may differ in important ways</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 Ensure that </a:t>
            </a:r>
            <a:r>
              <a:rPr lang="en-US" sz="2600" b="0" dirty="0">
                <a:solidFill>
                  <a:schemeClr val="accent1"/>
                </a:solidFill>
                <a:latin typeface="+mj-lt"/>
              </a:rPr>
              <a:t>every subgroup is properly represented </a:t>
            </a:r>
            <a:r>
              <a:rPr lang="en-US" sz="2600" b="0" dirty="0">
                <a:latin typeface="+mj-lt"/>
              </a:rPr>
              <a:t>in the sample</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 Based on the </a:t>
            </a:r>
            <a:r>
              <a:rPr lang="en-US" sz="2600" b="0" dirty="0">
                <a:solidFill>
                  <a:schemeClr val="accent1"/>
                </a:solidFill>
                <a:latin typeface="+mj-lt"/>
              </a:rPr>
              <a:t>overall proportions </a:t>
            </a:r>
            <a:r>
              <a:rPr lang="en-US" sz="2600" b="0" dirty="0">
                <a:latin typeface="+mj-lt"/>
              </a:rPr>
              <a:t>of the population, calculate # people from each subgroup</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Use </a:t>
            </a:r>
            <a:r>
              <a:rPr lang="en-US" sz="2600" b="0" dirty="0">
                <a:solidFill>
                  <a:schemeClr val="accent1"/>
                </a:solidFill>
                <a:latin typeface="+mj-lt"/>
              </a:rPr>
              <a:t>random or systematic sampling </a:t>
            </a:r>
            <a:r>
              <a:rPr lang="en-US" sz="2600" b="0" dirty="0">
                <a:latin typeface="+mj-lt"/>
              </a:rPr>
              <a:t>to select a sample from each subgroup</a:t>
            </a:r>
          </a:p>
          <a:p>
            <a:pPr>
              <a:lnSpc>
                <a:spcPct val="90000"/>
              </a:lnSpc>
              <a:spcBef>
                <a:spcPts val="0"/>
              </a:spcBef>
              <a:spcAft>
                <a:spcPts val="600"/>
              </a:spcAft>
              <a:buFont typeface="Arial" panose="020B0604020202020204" pitchFamily="34" charset="0"/>
              <a:buChar char="•"/>
            </a:pPr>
            <a:endParaRPr lang="en-US" b="0" dirty="0"/>
          </a:p>
        </p:txBody>
      </p:sp>
    </p:spTree>
    <p:extLst>
      <p:ext uri="{BB962C8B-B14F-4D97-AF65-F5344CB8AC3E}">
        <p14:creationId xmlns:p14="http://schemas.microsoft.com/office/powerpoint/2010/main" val="259980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8674" y="360000"/>
            <a:ext cx="7500939" cy="561600"/>
          </a:xfrm>
        </p:spPr>
        <p:txBody>
          <a:bodyPr anchor="b">
            <a:normAutofit/>
          </a:bodyPr>
          <a:lstStyle/>
          <a:p>
            <a:r>
              <a:rPr lang="en-US" b="1" dirty="0">
                <a:solidFill>
                  <a:srgbClr val="FF0000"/>
                </a:solidFill>
              </a:rPr>
              <a:t>Cluster Sample</a:t>
            </a:r>
          </a:p>
        </p:txBody>
      </p:sp>
      <p:pic>
        <p:nvPicPr>
          <p:cNvPr id="5" name="Picture 4">
            <a:extLst>
              <a:ext uri="{FF2B5EF4-FFF2-40B4-BE49-F238E27FC236}">
                <a16:creationId xmlns:a16="http://schemas.microsoft.com/office/drawing/2014/main" id="{F55F4953-48D9-4C91-BA53-83E513AD2724}"/>
              </a:ext>
            </a:extLst>
          </p:cNvPr>
          <p:cNvPicPr>
            <a:picLocks noChangeAspect="1"/>
          </p:cNvPicPr>
          <p:nvPr/>
        </p:nvPicPr>
        <p:blipFill>
          <a:blip r:embed="rId2"/>
          <a:stretch>
            <a:fillRect/>
          </a:stretch>
        </p:blipFill>
        <p:spPr>
          <a:xfrm>
            <a:off x="4871199" y="1138823"/>
            <a:ext cx="4379258" cy="3670244"/>
          </a:xfrm>
          <a:prstGeom prst="rect">
            <a:avLst/>
          </a:prstGeom>
        </p:spPr>
      </p:pic>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660399" y="1460557"/>
            <a:ext cx="4379258" cy="4753976"/>
          </a:xfrm>
        </p:spPr>
        <p:txBody>
          <a:bodyPr>
            <a:normAutofit fontScale="92500" lnSpcReduction="10000"/>
          </a:bodyPr>
          <a:lstStyle/>
          <a:p>
            <a:pPr>
              <a:lnSpc>
                <a:spcPct val="90000"/>
              </a:lnSpc>
              <a:spcBef>
                <a:spcPts val="0"/>
              </a:spcBef>
              <a:spcAft>
                <a:spcPts val="600"/>
              </a:spcAft>
              <a:buFont typeface="Arial" panose="020B0604020202020204" pitchFamily="34" charset="0"/>
              <a:buChar char="•"/>
            </a:pPr>
            <a:r>
              <a:rPr lang="en-US" sz="3100" b="0" dirty="0">
                <a:latin typeface="+mj-lt"/>
              </a:rPr>
              <a:t>  </a:t>
            </a:r>
            <a:r>
              <a:rPr lang="en-US" sz="2600" b="0" dirty="0">
                <a:latin typeface="+mj-lt"/>
              </a:rPr>
              <a:t>Divide the population into </a:t>
            </a:r>
            <a:r>
              <a:rPr lang="en-US" sz="2600" b="0" dirty="0">
                <a:solidFill>
                  <a:schemeClr val="accent1"/>
                </a:solidFill>
                <a:latin typeface="+mj-lt"/>
              </a:rPr>
              <a:t>subgroups</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  Each subgroup should have </a:t>
            </a:r>
            <a:r>
              <a:rPr lang="en-US" sz="2600" b="0" dirty="0">
                <a:solidFill>
                  <a:schemeClr val="accent1"/>
                </a:solidFill>
                <a:latin typeface="+mj-lt"/>
              </a:rPr>
              <a:t>similar characteristics to the whole sample</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  </a:t>
            </a:r>
            <a:r>
              <a:rPr lang="en-US" sz="2600" b="0" dirty="0">
                <a:solidFill>
                  <a:schemeClr val="accent1"/>
                </a:solidFill>
                <a:latin typeface="+mj-lt"/>
              </a:rPr>
              <a:t>Randomly</a:t>
            </a:r>
            <a:r>
              <a:rPr lang="en-US" sz="2600" b="0" dirty="0">
                <a:latin typeface="+mj-lt"/>
              </a:rPr>
              <a:t> select entire subgroups</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 Good for dealing with </a:t>
            </a:r>
            <a:r>
              <a:rPr lang="en-US" sz="2600" b="0" dirty="0">
                <a:solidFill>
                  <a:schemeClr val="accent1"/>
                </a:solidFill>
                <a:latin typeface="+mj-lt"/>
              </a:rPr>
              <a:t>large and dispersed</a:t>
            </a:r>
            <a:r>
              <a:rPr lang="en-US" sz="2600" b="0" dirty="0">
                <a:latin typeface="+mj-lt"/>
              </a:rPr>
              <a:t> populations</a:t>
            </a:r>
          </a:p>
          <a:p>
            <a:pPr>
              <a:lnSpc>
                <a:spcPct val="90000"/>
              </a:lnSpc>
              <a:spcBef>
                <a:spcPts val="0"/>
              </a:spcBef>
              <a:spcAft>
                <a:spcPts val="600"/>
              </a:spcAft>
              <a:buFont typeface="Arial" panose="020B0604020202020204" pitchFamily="34" charset="0"/>
              <a:buChar char="•"/>
            </a:pPr>
            <a:endParaRPr lang="en-US" sz="900" b="0" dirty="0">
              <a:latin typeface="+mj-lt"/>
            </a:endParaRPr>
          </a:p>
          <a:p>
            <a:pPr>
              <a:lnSpc>
                <a:spcPct val="90000"/>
              </a:lnSpc>
              <a:spcBef>
                <a:spcPts val="0"/>
              </a:spcBef>
              <a:spcAft>
                <a:spcPts val="600"/>
              </a:spcAft>
              <a:buFont typeface="Arial" panose="020B0604020202020204" pitchFamily="34" charset="0"/>
              <a:buChar char="•"/>
            </a:pPr>
            <a:r>
              <a:rPr lang="en-US" sz="2600" b="0" dirty="0">
                <a:latin typeface="+mj-lt"/>
              </a:rPr>
              <a:t> May more </a:t>
            </a:r>
            <a:r>
              <a:rPr lang="en-US" sz="2600" b="0" dirty="0">
                <a:solidFill>
                  <a:schemeClr val="accent1"/>
                </a:solidFill>
                <a:latin typeface="+mj-lt"/>
              </a:rPr>
              <a:t>risk of error </a:t>
            </a:r>
            <a:r>
              <a:rPr lang="en-US" sz="2600" b="0" dirty="0">
                <a:latin typeface="+mj-lt"/>
              </a:rPr>
              <a:t>in the sample if there are substantial differences between clusters.</a:t>
            </a:r>
          </a:p>
          <a:p>
            <a:pPr>
              <a:lnSpc>
                <a:spcPct val="90000"/>
              </a:lnSpc>
              <a:spcBef>
                <a:spcPts val="0"/>
              </a:spcBef>
              <a:spcAft>
                <a:spcPts val="600"/>
              </a:spcAft>
              <a:buFont typeface="Arial" panose="020B0604020202020204" pitchFamily="34" charset="0"/>
              <a:buChar char="•"/>
            </a:pPr>
            <a:endParaRPr lang="en-US" sz="1700" b="0" dirty="0"/>
          </a:p>
        </p:txBody>
      </p:sp>
    </p:spTree>
    <p:extLst>
      <p:ext uri="{BB962C8B-B14F-4D97-AF65-F5344CB8AC3E}">
        <p14:creationId xmlns:p14="http://schemas.microsoft.com/office/powerpoint/2010/main" val="114892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8674" y="360000"/>
            <a:ext cx="7500939" cy="561600"/>
          </a:xfrm>
        </p:spPr>
        <p:txBody>
          <a:bodyPr anchor="b">
            <a:normAutofit/>
          </a:bodyPr>
          <a:lstStyle/>
          <a:p>
            <a:r>
              <a:rPr lang="en-US" b="1" dirty="0"/>
              <a:t>Non-Probability Samples</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sz="quarter" idx="1"/>
          </p:nvPr>
        </p:nvSpPr>
        <p:spPr>
          <a:xfrm>
            <a:off x="546203" y="1175600"/>
            <a:ext cx="5265524" cy="5576400"/>
          </a:xfrm>
        </p:spPr>
        <p:txBody>
          <a:bodyPr>
            <a:normAutofit fontScale="25000" lnSpcReduction="20000"/>
          </a:bodyPr>
          <a:lstStyle/>
          <a:p>
            <a:pPr>
              <a:lnSpc>
                <a:spcPct val="90000"/>
              </a:lnSpc>
              <a:spcBef>
                <a:spcPts val="0"/>
              </a:spcBef>
              <a:spcAft>
                <a:spcPts val="600"/>
              </a:spcAft>
              <a:buFont typeface="Arial" panose="020B0604020202020204" pitchFamily="34" charset="0"/>
              <a:buChar char="•"/>
            </a:pPr>
            <a:r>
              <a:rPr lang="en-US" sz="8000" b="0" dirty="0">
                <a:latin typeface="+mj-lt"/>
              </a:rPr>
              <a:t>  </a:t>
            </a:r>
            <a:r>
              <a:rPr lang="en-US" sz="8000" dirty="0">
                <a:solidFill>
                  <a:srgbClr val="FF0000"/>
                </a:solidFill>
                <a:latin typeface="+mj-lt"/>
              </a:rPr>
              <a:t>Convenience Sample: </a:t>
            </a:r>
            <a:r>
              <a:rPr lang="en-US" sz="8000" b="0" dirty="0">
                <a:latin typeface="+mj-lt"/>
              </a:rPr>
              <a:t>individuals who happen to be most accessible to the researcher</a:t>
            </a:r>
          </a:p>
          <a:p>
            <a:pPr>
              <a:lnSpc>
                <a:spcPct val="90000"/>
              </a:lnSpc>
              <a:spcBef>
                <a:spcPts val="0"/>
              </a:spcBef>
              <a:spcAft>
                <a:spcPts val="600"/>
              </a:spcAft>
              <a:buFont typeface="Arial" panose="020B0604020202020204" pitchFamily="34" charset="0"/>
              <a:buChar char="•"/>
            </a:pPr>
            <a:endParaRPr lang="en-US" sz="3200" dirty="0">
              <a:latin typeface="+mj-lt"/>
            </a:endParaRPr>
          </a:p>
          <a:p>
            <a:pPr>
              <a:lnSpc>
                <a:spcPct val="90000"/>
              </a:lnSpc>
              <a:spcBef>
                <a:spcPts val="0"/>
              </a:spcBef>
              <a:spcAft>
                <a:spcPts val="600"/>
              </a:spcAft>
              <a:buFont typeface="Arial" panose="020B0604020202020204" pitchFamily="34" charset="0"/>
              <a:buChar char="•"/>
            </a:pPr>
            <a:r>
              <a:rPr lang="en-US" sz="8000" dirty="0">
                <a:solidFill>
                  <a:srgbClr val="FF0000"/>
                </a:solidFill>
                <a:latin typeface="+mj-lt"/>
              </a:rPr>
              <a:t>  Voluntary Response Sampling</a:t>
            </a:r>
            <a:r>
              <a:rPr lang="en-US" sz="8000" b="0" dirty="0">
                <a:solidFill>
                  <a:srgbClr val="FF0000"/>
                </a:solidFill>
                <a:latin typeface="+mj-lt"/>
              </a:rPr>
              <a:t>: </a:t>
            </a:r>
            <a:r>
              <a:rPr lang="en-US" sz="8000" b="0" dirty="0">
                <a:latin typeface="+mj-lt"/>
              </a:rPr>
              <a:t>People volunteer themselves (e.g. by responding to a public online survey)</a:t>
            </a:r>
          </a:p>
          <a:p>
            <a:pPr>
              <a:lnSpc>
                <a:spcPct val="90000"/>
              </a:lnSpc>
              <a:spcBef>
                <a:spcPts val="0"/>
              </a:spcBef>
              <a:spcAft>
                <a:spcPts val="600"/>
              </a:spcAft>
            </a:pPr>
            <a:endParaRPr lang="en-US" sz="8000" b="0" dirty="0">
              <a:latin typeface="+mj-lt"/>
            </a:endParaRPr>
          </a:p>
          <a:p>
            <a:pPr>
              <a:lnSpc>
                <a:spcPct val="90000"/>
              </a:lnSpc>
              <a:spcBef>
                <a:spcPts val="0"/>
              </a:spcBef>
              <a:spcAft>
                <a:spcPts val="600"/>
              </a:spcAft>
              <a:buFont typeface="Arial" panose="020B0604020202020204" pitchFamily="34" charset="0"/>
              <a:buChar char="•"/>
            </a:pPr>
            <a:r>
              <a:rPr lang="en-US" sz="8000" b="0" dirty="0">
                <a:latin typeface="+mj-lt"/>
              </a:rPr>
              <a:t>  </a:t>
            </a:r>
            <a:r>
              <a:rPr lang="en-US" sz="8000" dirty="0">
                <a:solidFill>
                  <a:srgbClr val="FF0000"/>
                </a:solidFill>
                <a:latin typeface="+mj-lt"/>
              </a:rPr>
              <a:t>Snowball Sampling: </a:t>
            </a:r>
            <a:r>
              <a:rPr lang="en-US" sz="8000" b="0" dirty="0">
                <a:latin typeface="+mj-lt"/>
              </a:rPr>
              <a:t>Recruit participants via other participants. The number of people you have access to “snowballs” as you get in contact with more people</a:t>
            </a:r>
          </a:p>
          <a:p>
            <a:pPr>
              <a:lnSpc>
                <a:spcPct val="90000"/>
              </a:lnSpc>
              <a:spcBef>
                <a:spcPts val="0"/>
              </a:spcBef>
              <a:spcAft>
                <a:spcPts val="600"/>
              </a:spcAft>
              <a:buFont typeface="Arial" panose="020B0604020202020204" pitchFamily="34" charset="0"/>
              <a:buChar char="•"/>
            </a:pPr>
            <a:endParaRPr lang="en-US" sz="3200" b="0" dirty="0">
              <a:latin typeface="+mj-lt"/>
            </a:endParaRPr>
          </a:p>
          <a:p>
            <a:pPr>
              <a:lnSpc>
                <a:spcPct val="90000"/>
              </a:lnSpc>
              <a:spcBef>
                <a:spcPts val="0"/>
              </a:spcBef>
              <a:spcAft>
                <a:spcPts val="600"/>
              </a:spcAft>
              <a:buFont typeface="Arial" panose="020B0604020202020204" pitchFamily="34" charset="0"/>
              <a:buChar char="•"/>
            </a:pPr>
            <a:r>
              <a:rPr lang="en-US" sz="8000" b="0" dirty="0">
                <a:solidFill>
                  <a:srgbClr val="FF0000"/>
                </a:solidFill>
                <a:latin typeface="+mj-lt"/>
              </a:rPr>
              <a:t> </a:t>
            </a:r>
            <a:r>
              <a:rPr lang="en-US" sz="8000" dirty="0">
                <a:solidFill>
                  <a:srgbClr val="FF0000"/>
                </a:solidFill>
                <a:latin typeface="+mj-lt"/>
              </a:rPr>
              <a:t>Purposive Sampling </a:t>
            </a:r>
            <a:r>
              <a:rPr lang="en-US" sz="8000" b="0" dirty="0">
                <a:solidFill>
                  <a:srgbClr val="FF0000"/>
                </a:solidFill>
                <a:latin typeface="+mj-lt"/>
              </a:rPr>
              <a:t>(Judgement Sampling): </a:t>
            </a:r>
            <a:r>
              <a:rPr lang="en-US" sz="8000" b="0" dirty="0">
                <a:latin typeface="+mj-lt"/>
              </a:rPr>
              <a:t>using </a:t>
            </a:r>
            <a:r>
              <a:rPr lang="en-US" sz="8000" b="0" dirty="0" err="1">
                <a:latin typeface="+mj-lt"/>
              </a:rPr>
              <a:t>yourr</a:t>
            </a:r>
            <a:r>
              <a:rPr lang="en-US" sz="8000" b="0" dirty="0">
                <a:latin typeface="+mj-lt"/>
              </a:rPr>
              <a:t> expertise to select a sample that is most useful to the purposes of the research</a:t>
            </a:r>
          </a:p>
          <a:p>
            <a:pPr lvl="3">
              <a:lnSpc>
                <a:spcPct val="90000"/>
              </a:lnSpc>
              <a:spcBef>
                <a:spcPts val="0"/>
              </a:spcBef>
              <a:spcAft>
                <a:spcPts val="600"/>
              </a:spcAft>
            </a:pPr>
            <a:r>
              <a:rPr lang="en-US" sz="8000" b="0" dirty="0">
                <a:latin typeface="+mj-lt"/>
              </a:rPr>
              <a:t>often used in </a:t>
            </a:r>
            <a:r>
              <a:rPr lang="en-US" sz="8000" b="1" dirty="0">
                <a:solidFill>
                  <a:schemeClr val="tx2"/>
                </a:solidFill>
                <a:latin typeface="+mj-lt"/>
              </a:rPr>
              <a:t>qualitative research</a:t>
            </a:r>
            <a:endParaRPr lang="en-US" sz="8000" b="1" dirty="0">
              <a:latin typeface="+mj-lt"/>
            </a:endParaRPr>
          </a:p>
          <a:p>
            <a:pPr>
              <a:lnSpc>
                <a:spcPct val="90000"/>
              </a:lnSpc>
              <a:spcBef>
                <a:spcPts val="0"/>
              </a:spcBef>
              <a:spcAft>
                <a:spcPts val="600"/>
              </a:spcAft>
              <a:buFont typeface="Arial" panose="020B0604020202020204" pitchFamily="34" charset="0"/>
              <a:buChar char="•"/>
            </a:pPr>
            <a:endParaRPr lang="en-US" sz="9600" dirty="0">
              <a:solidFill>
                <a:schemeClr val="accent1"/>
              </a:solidFill>
              <a:latin typeface="+mj-lt"/>
            </a:endParaRPr>
          </a:p>
          <a:p>
            <a:pPr>
              <a:lnSpc>
                <a:spcPct val="90000"/>
              </a:lnSpc>
              <a:spcBef>
                <a:spcPts val="0"/>
              </a:spcBef>
              <a:spcAft>
                <a:spcPts val="600"/>
              </a:spcAft>
            </a:pPr>
            <a:r>
              <a:rPr lang="en-US" sz="9600" dirty="0">
                <a:solidFill>
                  <a:schemeClr val="accent1"/>
                </a:solidFill>
                <a:latin typeface="+mj-lt"/>
              </a:rPr>
              <a:t>NO WAY to tell if the sample is representative of the population  so it can’t produce generalizable results.</a:t>
            </a:r>
          </a:p>
          <a:p>
            <a:pPr>
              <a:lnSpc>
                <a:spcPct val="90000"/>
              </a:lnSpc>
              <a:spcBef>
                <a:spcPts val="0"/>
              </a:spcBef>
              <a:spcAft>
                <a:spcPts val="600"/>
              </a:spcAft>
              <a:buFont typeface="Arial" panose="020B0604020202020204" pitchFamily="34" charset="0"/>
              <a:buChar char="•"/>
            </a:pPr>
            <a:endParaRPr lang="en-US" sz="8000" b="0" dirty="0">
              <a:latin typeface="+mj-lt"/>
            </a:endParaRPr>
          </a:p>
          <a:p>
            <a:pPr>
              <a:lnSpc>
                <a:spcPct val="90000"/>
              </a:lnSpc>
              <a:spcBef>
                <a:spcPts val="0"/>
              </a:spcBef>
              <a:spcAft>
                <a:spcPts val="600"/>
              </a:spcAft>
              <a:buFont typeface="Arial" panose="020B0604020202020204" pitchFamily="34" charset="0"/>
              <a:buChar char="•"/>
            </a:pPr>
            <a:endParaRPr lang="en-US" sz="3100" b="0" dirty="0">
              <a:latin typeface="+mj-lt"/>
            </a:endParaRPr>
          </a:p>
          <a:p>
            <a:pPr>
              <a:lnSpc>
                <a:spcPct val="90000"/>
              </a:lnSpc>
              <a:spcBef>
                <a:spcPts val="0"/>
              </a:spcBef>
              <a:spcAft>
                <a:spcPts val="600"/>
              </a:spcAft>
              <a:buFont typeface="Arial" panose="020B0604020202020204" pitchFamily="34" charset="0"/>
              <a:buChar char="•"/>
            </a:pPr>
            <a:endParaRPr lang="en-US" sz="1700" b="0" dirty="0"/>
          </a:p>
        </p:txBody>
      </p:sp>
      <p:pic>
        <p:nvPicPr>
          <p:cNvPr id="6" name="Picture 5" descr="Non probability sampling">
            <a:extLst>
              <a:ext uri="{FF2B5EF4-FFF2-40B4-BE49-F238E27FC236}">
                <a16:creationId xmlns:a16="http://schemas.microsoft.com/office/drawing/2014/main" id="{89515EE6-E7B0-464E-A551-F8FD753EAE3E}"/>
              </a:ext>
            </a:extLst>
          </p:cNvPr>
          <p:cNvPicPr>
            <a:picLocks noChangeAspect="1"/>
          </p:cNvPicPr>
          <p:nvPr/>
        </p:nvPicPr>
        <p:blipFill rotWithShape="1">
          <a:blip r:embed="rId2">
            <a:extLst>
              <a:ext uri="{28A0092B-C50C-407E-A947-70E740481C1C}">
                <a14:useLocalDpi xmlns:a14="http://schemas.microsoft.com/office/drawing/2010/main" val="0"/>
              </a:ext>
            </a:extLst>
          </a:blip>
          <a:srcRect l="5300" t="4824" r="52307" b="51755"/>
          <a:stretch/>
        </p:blipFill>
        <p:spPr bwMode="auto">
          <a:xfrm>
            <a:off x="5965036" y="921600"/>
            <a:ext cx="2888128" cy="2695234"/>
          </a:xfrm>
          <a:prstGeom prst="rect">
            <a:avLst/>
          </a:prstGeom>
          <a:noFill/>
          <a:ln>
            <a:noFill/>
          </a:ln>
          <a:extLst>
            <a:ext uri="{53640926-AAD7-44D8-BBD7-CCE9431645EC}">
              <a14:shadowObscured xmlns:a14="http://schemas.microsoft.com/office/drawing/2010/main"/>
            </a:ext>
          </a:extLst>
        </p:spPr>
      </p:pic>
      <p:pic>
        <p:nvPicPr>
          <p:cNvPr id="8" name="Picture 7" descr="Non probability sampling">
            <a:extLst>
              <a:ext uri="{FF2B5EF4-FFF2-40B4-BE49-F238E27FC236}">
                <a16:creationId xmlns:a16="http://schemas.microsoft.com/office/drawing/2014/main" id="{9974A8B7-3749-48EE-AAA2-688E2D979604}"/>
              </a:ext>
            </a:extLst>
          </p:cNvPr>
          <p:cNvPicPr>
            <a:picLocks noChangeAspect="1"/>
          </p:cNvPicPr>
          <p:nvPr/>
        </p:nvPicPr>
        <p:blipFill rotWithShape="1">
          <a:blip r:embed="rId2">
            <a:extLst>
              <a:ext uri="{28A0092B-C50C-407E-A947-70E740481C1C}">
                <a14:useLocalDpi xmlns:a14="http://schemas.microsoft.com/office/drawing/2010/main" val="0"/>
              </a:ext>
            </a:extLst>
          </a:blip>
          <a:srcRect l="5300" t="51805" r="52307" b="9753"/>
          <a:stretch/>
        </p:blipFill>
        <p:spPr bwMode="auto">
          <a:xfrm>
            <a:off x="5858189" y="3665899"/>
            <a:ext cx="3043748" cy="25147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125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Key Points to Remember</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660402" y="1521936"/>
            <a:ext cx="7577666" cy="5596468"/>
          </a:xfrm>
        </p:spPr>
        <p:txBody>
          <a:bodyPr/>
          <a:lstStyle/>
          <a:p>
            <a:pPr marL="342900" indent="-342900">
              <a:buFont typeface="Arial" panose="020B0604020202020204" pitchFamily="34" charset="0"/>
              <a:buChar char="•"/>
            </a:pPr>
            <a:r>
              <a:rPr lang="en-US" sz="2800" b="0" dirty="0">
                <a:solidFill>
                  <a:srgbClr val="FF0000"/>
                </a:solidFill>
                <a:latin typeface="+mj-lt"/>
              </a:rPr>
              <a:t>Good quality samples </a:t>
            </a:r>
            <a:r>
              <a:rPr lang="en-US" sz="2800" b="0" dirty="0">
                <a:latin typeface="+mj-lt"/>
              </a:rPr>
              <a:t>are key to survey research!</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solidFill>
                  <a:srgbClr val="FF0000"/>
                </a:solidFill>
                <a:latin typeface="+mj-lt"/>
              </a:rPr>
              <a:t>Probability samples allow generalizations </a:t>
            </a:r>
            <a:r>
              <a:rPr lang="en-US" sz="2800" b="0" dirty="0">
                <a:latin typeface="+mj-lt"/>
              </a:rPr>
              <a:t>back to the population we sampled from</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latin typeface="+mj-lt"/>
              </a:rPr>
              <a:t>You </a:t>
            </a:r>
            <a:r>
              <a:rPr lang="en-US" sz="2800" b="0" dirty="0">
                <a:solidFill>
                  <a:srgbClr val="FF0000"/>
                </a:solidFill>
                <a:latin typeface="+mj-lt"/>
              </a:rPr>
              <a:t>cannot generalize </a:t>
            </a:r>
            <a:r>
              <a:rPr lang="en-US" sz="2800" b="0" dirty="0">
                <a:latin typeface="+mj-lt"/>
              </a:rPr>
              <a:t>from a sample if </a:t>
            </a:r>
            <a:r>
              <a:rPr lang="en-US" sz="2800" b="0" dirty="0">
                <a:solidFill>
                  <a:srgbClr val="FF0000"/>
                </a:solidFill>
                <a:latin typeface="+mj-lt"/>
              </a:rPr>
              <a:t>non-probability </a:t>
            </a:r>
            <a:r>
              <a:rPr lang="en-US" sz="2800" b="0" dirty="0">
                <a:latin typeface="+mj-lt"/>
              </a:rPr>
              <a:t>methods were used!</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latin typeface="+mj-lt"/>
              </a:rPr>
              <a:t>Allows you to use </a:t>
            </a:r>
            <a:r>
              <a:rPr lang="en-US" sz="2800" dirty="0">
                <a:solidFill>
                  <a:srgbClr val="FF0000"/>
                </a:solidFill>
                <a:latin typeface="+mj-lt"/>
              </a:rPr>
              <a:t>inference</a:t>
            </a:r>
          </a:p>
          <a:p>
            <a:pPr marL="342900" indent="-342900">
              <a:buFont typeface="Arial" panose="020B0604020202020204" pitchFamily="34" charset="0"/>
              <a:buChar char="•"/>
            </a:pPr>
            <a:endParaRPr lang="en-IE" sz="2800" b="0" dirty="0">
              <a:latin typeface="+mj-lt"/>
            </a:endParaRPr>
          </a:p>
          <a:p>
            <a:pPr marL="342900" indent="-342900">
              <a:buFont typeface="Arial" panose="020B0604020202020204" pitchFamily="34" charset="0"/>
              <a:buChar char="•"/>
            </a:pPr>
            <a:endParaRPr lang="en-IE"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433076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1BFE-815E-4308-82DD-BC513C669BDF}"/>
              </a:ext>
            </a:extLst>
          </p:cNvPr>
          <p:cNvSpPr>
            <a:spLocks noGrp="1"/>
          </p:cNvSpPr>
          <p:nvPr>
            <p:ph type="title"/>
          </p:nvPr>
        </p:nvSpPr>
        <p:spPr>
          <a:xfrm>
            <a:off x="785256" y="1491425"/>
            <a:ext cx="2081213" cy="561600"/>
          </a:xfrm>
        </p:spPr>
        <p:txBody>
          <a:bodyPr/>
          <a:lstStyle/>
          <a:p>
            <a:pPr algn="ctr"/>
            <a:r>
              <a:rPr lang="en-US" b="1" dirty="0"/>
              <a:t>SAMPLE</a:t>
            </a:r>
            <a:br>
              <a:rPr lang="en-US" b="1" dirty="0"/>
            </a:br>
            <a:r>
              <a:rPr lang="en-US" b="1" dirty="0"/>
              <a:t>DESIGN</a:t>
            </a:r>
          </a:p>
        </p:txBody>
      </p:sp>
      <p:sp>
        <p:nvSpPr>
          <p:cNvPr id="3" name="Text Placeholder 2">
            <a:extLst>
              <a:ext uri="{FF2B5EF4-FFF2-40B4-BE49-F238E27FC236}">
                <a16:creationId xmlns:a16="http://schemas.microsoft.com/office/drawing/2014/main" id="{6D6B1037-E394-49CB-B67E-F7D83BED9E18}"/>
              </a:ext>
            </a:extLst>
          </p:cNvPr>
          <p:cNvSpPr>
            <a:spLocks noGrp="1"/>
          </p:cNvSpPr>
          <p:nvPr>
            <p:ph type="body" sz="quarter" idx="10"/>
          </p:nvPr>
        </p:nvSpPr>
        <p:spPr>
          <a:xfrm>
            <a:off x="717523" y="2817812"/>
            <a:ext cx="8164010" cy="4040188"/>
          </a:xfrm>
        </p:spPr>
        <p:txBody>
          <a:bodyPr/>
          <a:lstStyle/>
          <a:p>
            <a:pPr algn="l"/>
            <a:r>
              <a:rPr lang="en-US" sz="2400" b="1" i="0" u="none" strike="noStrike" baseline="0" dirty="0">
                <a:solidFill>
                  <a:srgbClr val="8174A7"/>
                </a:solidFill>
                <a:latin typeface="Frutiger-Bold"/>
              </a:rPr>
              <a:t>Target Population</a:t>
            </a:r>
          </a:p>
          <a:p>
            <a:pPr algn="l"/>
            <a:r>
              <a:rPr lang="en-US" sz="1800" b="0" i="0" u="none" strike="noStrike" baseline="0" dirty="0">
                <a:solidFill>
                  <a:srgbClr val="000000"/>
                </a:solidFill>
                <a:latin typeface="Frutiger-Roman"/>
              </a:rPr>
              <a:t>“The target population for the TILDA survey is the </a:t>
            </a:r>
            <a:r>
              <a:rPr lang="en-US" sz="1800" b="0" i="0" u="none" strike="noStrike" baseline="0" dirty="0">
                <a:solidFill>
                  <a:srgbClr val="FF0000"/>
                </a:solidFill>
                <a:latin typeface="Frutiger-Roman"/>
              </a:rPr>
              <a:t>population of persons aged 50 or over living in residential addresses in the Republic of Ireland, and their spouses or partners of any age</a:t>
            </a:r>
            <a:r>
              <a:rPr lang="en-US" sz="1800" b="0" i="0" u="none" strike="noStrike" baseline="0" dirty="0">
                <a:solidFill>
                  <a:srgbClr val="000000"/>
                </a:solidFill>
                <a:latin typeface="Frutiger-Roman"/>
              </a:rPr>
              <a:t>. A probability sample of this population gives each member of the population a known, non-zero probability of being selected.”</a:t>
            </a:r>
          </a:p>
          <a:p>
            <a:r>
              <a:rPr lang="en-US" sz="2400" dirty="0">
                <a:solidFill>
                  <a:srgbClr val="8174A7"/>
                </a:solidFill>
                <a:latin typeface="Frutiger-Bold"/>
              </a:rPr>
              <a:t>Sampling Frame</a:t>
            </a:r>
            <a:endParaRPr lang="en-US" sz="2400" b="1" i="0" u="none" strike="noStrike" baseline="0" dirty="0">
              <a:solidFill>
                <a:srgbClr val="8174A7"/>
              </a:solidFill>
              <a:latin typeface="Frutiger-Bold"/>
            </a:endParaRPr>
          </a:p>
          <a:p>
            <a:pPr algn="l"/>
            <a:r>
              <a:rPr lang="en-US" sz="1800" b="0" dirty="0">
                <a:latin typeface="Frutiger-Roman"/>
              </a:rPr>
              <a:t>“Th</a:t>
            </a:r>
            <a:r>
              <a:rPr lang="en-US" sz="1800" b="0" i="0" u="none" strike="noStrike" baseline="0" dirty="0">
                <a:latin typeface="Frutiger-Roman"/>
              </a:rPr>
              <a:t>e </a:t>
            </a:r>
            <a:r>
              <a:rPr lang="en-US" sz="1800" b="0" i="0" u="none" strike="noStrike" baseline="0" dirty="0">
                <a:solidFill>
                  <a:srgbClr val="FF0000"/>
                </a:solidFill>
                <a:latin typeface="Frutiger-Roman"/>
              </a:rPr>
              <a:t>RANSAM system</a:t>
            </a:r>
            <a:r>
              <a:rPr lang="en-US" sz="1800" b="0" i="0" u="none" strike="noStrike" baseline="0" dirty="0">
                <a:latin typeface="Frutiger-Roman"/>
              </a:rPr>
              <a:t>, based on the </a:t>
            </a:r>
            <a:r>
              <a:rPr lang="en-US" sz="1800" b="0" i="0" u="none" strike="noStrike" baseline="0" dirty="0" err="1">
                <a:solidFill>
                  <a:srgbClr val="FF0000"/>
                </a:solidFill>
                <a:latin typeface="Frutiger-Roman"/>
              </a:rPr>
              <a:t>Geodirectory</a:t>
            </a:r>
            <a:r>
              <a:rPr lang="en-US" sz="1800" b="0" i="0" u="none" strike="noStrike" baseline="0" dirty="0">
                <a:solidFill>
                  <a:srgbClr val="FF0000"/>
                </a:solidFill>
                <a:latin typeface="Frutiger-Roman"/>
              </a:rPr>
              <a:t>,</a:t>
            </a:r>
            <a:r>
              <a:rPr lang="en-US" sz="1800" b="0" i="0" u="none" strike="noStrike" baseline="0" dirty="0">
                <a:latin typeface="Frutiger-Roman"/>
              </a:rPr>
              <a:t> which has been developed by the Economic and Social Research Institute (ESRI) of Ireland (Whelan, 1979).”</a:t>
            </a:r>
            <a:endParaRPr lang="en-US" dirty="0"/>
          </a:p>
        </p:txBody>
      </p:sp>
      <p:pic>
        <p:nvPicPr>
          <p:cNvPr id="6" name="Picture 5">
            <a:extLst>
              <a:ext uri="{FF2B5EF4-FFF2-40B4-BE49-F238E27FC236}">
                <a16:creationId xmlns:a16="http://schemas.microsoft.com/office/drawing/2014/main" id="{01C951D5-F095-4A94-9A19-CC7B7170C63C}"/>
              </a:ext>
            </a:extLst>
          </p:cNvPr>
          <p:cNvPicPr>
            <a:picLocks noChangeAspect="1"/>
          </p:cNvPicPr>
          <p:nvPr/>
        </p:nvPicPr>
        <p:blipFill>
          <a:blip r:embed="rId2"/>
          <a:stretch>
            <a:fillRect/>
          </a:stretch>
        </p:blipFill>
        <p:spPr>
          <a:xfrm>
            <a:off x="3462867" y="430109"/>
            <a:ext cx="5187476" cy="2473541"/>
          </a:xfrm>
          <a:prstGeom prst="rect">
            <a:avLst/>
          </a:prstGeom>
        </p:spPr>
      </p:pic>
    </p:spTree>
    <p:extLst>
      <p:ext uri="{BB962C8B-B14F-4D97-AF65-F5344CB8AC3E}">
        <p14:creationId xmlns:p14="http://schemas.microsoft.com/office/powerpoint/2010/main" val="538754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1BFE-815E-4308-82DD-BC513C669BDF}"/>
              </a:ext>
            </a:extLst>
          </p:cNvPr>
          <p:cNvSpPr>
            <a:spLocks noGrp="1"/>
          </p:cNvSpPr>
          <p:nvPr>
            <p:ph type="title"/>
          </p:nvPr>
        </p:nvSpPr>
        <p:spPr>
          <a:xfrm>
            <a:off x="785256" y="1491425"/>
            <a:ext cx="2081213" cy="561600"/>
          </a:xfrm>
        </p:spPr>
        <p:txBody>
          <a:bodyPr/>
          <a:lstStyle/>
          <a:p>
            <a:pPr algn="ctr"/>
            <a:r>
              <a:rPr lang="en-US" sz="3200" b="1" dirty="0">
                <a:latin typeface="Frutiger-Bold"/>
              </a:rPr>
              <a:t>T</a:t>
            </a:r>
            <a:r>
              <a:rPr lang="en-US" sz="3200" b="1" i="0" u="none" strike="noStrike" baseline="0" dirty="0">
                <a:latin typeface="Frutiger-Bold"/>
              </a:rPr>
              <a:t>wo-Stage </a:t>
            </a:r>
            <a:r>
              <a:rPr lang="en-US" sz="3200" b="1" dirty="0">
                <a:latin typeface="Frutiger-Bold"/>
              </a:rPr>
              <a:t>S</a:t>
            </a:r>
            <a:r>
              <a:rPr lang="en-US" sz="3200" b="1" i="0" u="none" strike="noStrike" baseline="0" dirty="0">
                <a:latin typeface="Frutiger-Bold"/>
              </a:rPr>
              <a:t>ample </a:t>
            </a:r>
            <a:r>
              <a:rPr lang="en-US" sz="3200" b="1" dirty="0">
                <a:latin typeface="Frutiger-Bold"/>
              </a:rPr>
              <a:t>D</a:t>
            </a:r>
            <a:r>
              <a:rPr lang="en-US" sz="3200" b="1" i="0" u="none" strike="noStrike" baseline="0" dirty="0">
                <a:latin typeface="Frutiger-Bold"/>
              </a:rPr>
              <a:t>esign</a:t>
            </a:r>
            <a:endParaRPr lang="en-US" sz="3200" b="1" dirty="0"/>
          </a:p>
        </p:txBody>
      </p:sp>
      <p:sp>
        <p:nvSpPr>
          <p:cNvPr id="3" name="Text Placeholder 2">
            <a:extLst>
              <a:ext uri="{FF2B5EF4-FFF2-40B4-BE49-F238E27FC236}">
                <a16:creationId xmlns:a16="http://schemas.microsoft.com/office/drawing/2014/main" id="{6D6B1037-E394-49CB-B67E-F7D83BED9E18}"/>
              </a:ext>
            </a:extLst>
          </p:cNvPr>
          <p:cNvSpPr>
            <a:spLocks noGrp="1"/>
          </p:cNvSpPr>
          <p:nvPr>
            <p:ph type="body" sz="quarter" idx="10"/>
          </p:nvPr>
        </p:nvSpPr>
        <p:spPr>
          <a:xfrm>
            <a:off x="540726" y="2387702"/>
            <a:ext cx="8164010" cy="4040188"/>
          </a:xfrm>
        </p:spPr>
        <p:txBody>
          <a:bodyPr/>
          <a:lstStyle/>
          <a:p>
            <a:pPr algn="l"/>
            <a:r>
              <a:rPr lang="en-US" sz="2400" dirty="0">
                <a:solidFill>
                  <a:srgbClr val="8174A7"/>
                </a:solidFill>
                <a:latin typeface="Frutiger-Bold"/>
              </a:rPr>
              <a:t>Stage 1</a:t>
            </a:r>
          </a:p>
          <a:p>
            <a:pPr algn="l"/>
            <a:r>
              <a:rPr lang="en-US" sz="1800" b="0" i="0" u="none" strike="noStrike" baseline="0" dirty="0">
                <a:latin typeface="Frutiger-Roman"/>
              </a:rPr>
              <a:t>“RANSAM groups the residential addresses in the country into </a:t>
            </a:r>
            <a:r>
              <a:rPr lang="en-US" sz="1800" b="0" i="0" u="none" strike="noStrike" baseline="0" dirty="0">
                <a:solidFill>
                  <a:srgbClr val="FF0000"/>
                </a:solidFill>
                <a:latin typeface="Frutiger-Roman"/>
              </a:rPr>
              <a:t>3,155 first stage units or clusters. </a:t>
            </a:r>
            <a:r>
              <a:rPr lang="en-US" sz="1800" b="0" i="0" u="none" strike="noStrike" baseline="0" dirty="0">
                <a:latin typeface="Frutiger-Roman"/>
              </a:rPr>
              <a:t>These clusters are </a:t>
            </a:r>
            <a:r>
              <a:rPr lang="en-US" sz="1800" b="0" i="0" u="none" strike="noStrike" baseline="0" dirty="0">
                <a:solidFill>
                  <a:srgbClr val="FF0000"/>
                </a:solidFill>
                <a:latin typeface="Frutiger-Roman"/>
              </a:rPr>
              <a:t>townlands or aggregations of townlands </a:t>
            </a:r>
            <a:r>
              <a:rPr lang="en-US" sz="1800" b="0" i="0" u="none" strike="noStrike" baseline="0" dirty="0">
                <a:latin typeface="Frutiger-Roman"/>
              </a:rPr>
              <a:t>and range in size from 500 to 1180 addresses. It was decided to </a:t>
            </a:r>
            <a:r>
              <a:rPr lang="en-US" sz="1800" b="0" i="0" u="none" strike="noStrike" baseline="0" dirty="0">
                <a:solidFill>
                  <a:srgbClr val="FF0000"/>
                </a:solidFill>
                <a:latin typeface="Frutiger-Roman"/>
              </a:rPr>
              <a:t>select 640 of these clusters</a:t>
            </a:r>
            <a:r>
              <a:rPr lang="en-US" sz="1800" b="0" i="0" u="none" strike="noStrike" baseline="0" dirty="0">
                <a:latin typeface="Frutiger-Roman"/>
              </a:rPr>
              <a:t>, with implicit proportionate </a:t>
            </a:r>
            <a:r>
              <a:rPr lang="en-US" sz="1800" b="0" i="0" u="none" strike="noStrike" baseline="0" dirty="0">
                <a:solidFill>
                  <a:srgbClr val="FF0000"/>
                </a:solidFill>
                <a:latin typeface="Frutiger-Roman"/>
              </a:rPr>
              <a:t>stratification of clusters </a:t>
            </a:r>
            <a:r>
              <a:rPr lang="en-US" sz="1800" b="0" i="0" u="none" strike="noStrike" baseline="0" dirty="0">
                <a:latin typeface="Frutiger-Roman"/>
              </a:rPr>
              <a:t>by socio-economic group (3 categories) and geography.”</a:t>
            </a:r>
          </a:p>
          <a:p>
            <a:r>
              <a:rPr lang="en-US" sz="2400" dirty="0">
                <a:solidFill>
                  <a:srgbClr val="8174A7"/>
                </a:solidFill>
                <a:latin typeface="Frutiger-Bold"/>
              </a:rPr>
              <a:t>Stage 2</a:t>
            </a:r>
            <a:endParaRPr lang="en-US" sz="2400" b="1" i="0" u="none" strike="noStrike" baseline="0" dirty="0">
              <a:solidFill>
                <a:srgbClr val="8174A7"/>
              </a:solidFill>
              <a:latin typeface="Frutiger-Bold"/>
            </a:endParaRPr>
          </a:p>
          <a:p>
            <a:pPr algn="l"/>
            <a:r>
              <a:rPr lang="en-US" sz="1800" b="0" i="0" u="none" strike="noStrike" baseline="0" dirty="0">
                <a:latin typeface="Frutiger-Roman"/>
              </a:rPr>
              <a:t>“This stage involved the </a:t>
            </a:r>
            <a:r>
              <a:rPr lang="en-US" sz="1800" b="0" i="0" u="none" strike="noStrike" baseline="0" dirty="0">
                <a:solidFill>
                  <a:srgbClr val="FF0000"/>
                </a:solidFill>
                <a:latin typeface="Frutiger-Roman"/>
              </a:rPr>
              <a:t>selection of a probability sample of 50 addresses within each cluster</a:t>
            </a:r>
            <a:r>
              <a:rPr lang="en-US" sz="1800" b="0" i="0" u="none" strike="noStrike" baseline="0" dirty="0">
                <a:latin typeface="Frutiger-Roman"/>
              </a:rPr>
              <a:t> (10 to be held in reserve). The combination of selection probabilities used at the two stages produces an equal probability (“</a:t>
            </a:r>
            <a:r>
              <a:rPr lang="en-US" sz="1800" b="0" i="0" u="none" strike="noStrike" baseline="0" dirty="0" err="1">
                <a:latin typeface="Frutiger-Roman"/>
              </a:rPr>
              <a:t>epsem</a:t>
            </a:r>
            <a:r>
              <a:rPr lang="en-US" sz="1800" b="0" i="0" u="none" strike="noStrike" baseline="0" dirty="0">
                <a:latin typeface="Frutiger-Roman"/>
              </a:rPr>
              <a:t>“) sample of addresses. </a:t>
            </a:r>
            <a:r>
              <a:rPr lang="en-US" sz="1800" b="0" i="0" u="none" strike="noStrike" baseline="0" dirty="0">
                <a:solidFill>
                  <a:srgbClr val="FF0000"/>
                </a:solidFill>
                <a:latin typeface="Frutiger-Roman"/>
              </a:rPr>
              <a:t>All persons aged 50 or over in the selected households (and their spouses or partners of any age) are asked to participate.”</a:t>
            </a:r>
            <a:endParaRPr lang="en-US" sz="2400" b="1" i="0" u="none" strike="noStrike" baseline="0" dirty="0">
              <a:solidFill>
                <a:srgbClr val="FF0000"/>
              </a:solidFill>
              <a:latin typeface="Frutiger-Bold"/>
            </a:endParaRPr>
          </a:p>
          <a:p>
            <a:pPr algn="l"/>
            <a:endParaRPr lang="en-US" dirty="0"/>
          </a:p>
        </p:txBody>
      </p:sp>
      <p:pic>
        <p:nvPicPr>
          <p:cNvPr id="6" name="Picture 5">
            <a:extLst>
              <a:ext uri="{FF2B5EF4-FFF2-40B4-BE49-F238E27FC236}">
                <a16:creationId xmlns:a16="http://schemas.microsoft.com/office/drawing/2014/main" id="{01C951D5-F095-4A94-9A19-CC7B7170C63C}"/>
              </a:ext>
            </a:extLst>
          </p:cNvPr>
          <p:cNvPicPr>
            <a:picLocks noChangeAspect="1"/>
          </p:cNvPicPr>
          <p:nvPr/>
        </p:nvPicPr>
        <p:blipFill>
          <a:blip r:embed="rId2"/>
          <a:stretch>
            <a:fillRect/>
          </a:stretch>
        </p:blipFill>
        <p:spPr>
          <a:xfrm>
            <a:off x="4030133" y="430110"/>
            <a:ext cx="4620209" cy="2203052"/>
          </a:xfrm>
          <a:prstGeom prst="rect">
            <a:avLst/>
          </a:prstGeom>
        </p:spPr>
      </p:pic>
    </p:spTree>
    <p:extLst>
      <p:ext uri="{BB962C8B-B14F-4D97-AF65-F5344CB8AC3E}">
        <p14:creationId xmlns:p14="http://schemas.microsoft.com/office/powerpoint/2010/main" val="313834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a:t>Inference</a:t>
            </a:r>
            <a:endParaRPr lang="en-GB" b="1" dirty="0"/>
          </a:p>
        </p:txBody>
      </p:sp>
      <p:pic>
        <p:nvPicPr>
          <p:cNvPr id="5" name="Content Placeholder 4" descr="figure"/>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51313" y="1532466"/>
            <a:ext cx="7633885" cy="4318000"/>
          </a:xfrm>
          <a:prstGeom prst="rect">
            <a:avLst/>
          </a:prstGeom>
          <a:noFill/>
          <a:ln>
            <a:noFill/>
          </a:ln>
        </p:spPr>
      </p:pic>
    </p:spTree>
    <p:extLst>
      <p:ext uri="{BB962C8B-B14F-4D97-AF65-F5344CB8AC3E}">
        <p14:creationId xmlns:p14="http://schemas.microsoft.com/office/powerpoint/2010/main" val="590766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Inference from Sample to Population</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719668" y="1716669"/>
            <a:ext cx="8119531" cy="5596468"/>
          </a:xfrm>
        </p:spPr>
        <p:txBody>
          <a:bodyPr/>
          <a:lstStyle/>
          <a:p>
            <a:pPr marL="342900" indent="-342900">
              <a:buFont typeface="Arial" panose="020B0604020202020204" pitchFamily="34" charset="0"/>
              <a:buChar char="•"/>
            </a:pPr>
            <a:r>
              <a:rPr lang="en-US" sz="2800" b="0" dirty="0">
                <a:latin typeface="+mj-lt"/>
              </a:rPr>
              <a:t>Inferential statistics vs descriptive statistics</a:t>
            </a:r>
          </a:p>
          <a:p>
            <a:pPr marL="342900" indent="-342900">
              <a:buFont typeface="Arial" panose="020B0604020202020204" pitchFamily="34" charset="0"/>
              <a:buChar char="•"/>
            </a:pPr>
            <a:r>
              <a:rPr lang="en-US" sz="2800" b="0" dirty="0">
                <a:solidFill>
                  <a:srgbClr val="FF0000"/>
                </a:solidFill>
                <a:latin typeface="+mj-lt"/>
              </a:rPr>
              <a:t>Drawing conclusions for population from a sample</a:t>
            </a:r>
          </a:p>
          <a:p>
            <a:pPr marL="342900" indent="-342900">
              <a:buFont typeface="Arial" panose="020B0604020202020204" pitchFamily="34" charset="0"/>
              <a:buChar char="•"/>
            </a:pPr>
            <a:r>
              <a:rPr lang="en-US" sz="2800" b="0" dirty="0">
                <a:latin typeface="+mj-lt"/>
              </a:rPr>
              <a:t>Sample parameters (e.g. sample mean) likely to fall near the middle of the normal distribution (i.e. population mean) and less likely to be very far from the middle</a:t>
            </a:r>
          </a:p>
          <a:p>
            <a:pPr marL="342900" indent="-342900">
              <a:buFont typeface="Arial" panose="020B0604020202020204" pitchFamily="34" charset="0"/>
              <a:buChar char="•"/>
            </a:pPr>
            <a:r>
              <a:rPr lang="en-US" sz="2800" b="0" dirty="0">
                <a:latin typeface="+mj-lt"/>
              </a:rPr>
              <a:t>Can be quantified via  </a:t>
            </a:r>
            <a:r>
              <a:rPr lang="en-US" sz="2800" b="0" dirty="0">
                <a:solidFill>
                  <a:srgbClr val="FF0000"/>
                </a:solidFill>
                <a:latin typeface="+mj-lt"/>
              </a:rPr>
              <a:t>Confidence intervals </a:t>
            </a:r>
          </a:p>
          <a:p>
            <a:endParaRPr lang="en-IE"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2046842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13EC-D40D-419B-854B-60404F76029C}"/>
              </a:ext>
            </a:extLst>
          </p:cNvPr>
          <p:cNvSpPr>
            <a:spLocks noGrp="1"/>
          </p:cNvSpPr>
          <p:nvPr>
            <p:ph type="title"/>
          </p:nvPr>
        </p:nvSpPr>
        <p:spPr/>
        <p:txBody>
          <a:bodyPr/>
          <a:lstStyle/>
          <a:p>
            <a:pPr algn="ctr"/>
            <a:r>
              <a:rPr lang="en-US" b="1" dirty="0"/>
              <a:t>Central Limit Theorem</a:t>
            </a:r>
          </a:p>
        </p:txBody>
      </p:sp>
      <p:sp>
        <p:nvSpPr>
          <p:cNvPr id="4" name="Text Placeholder 3">
            <a:extLst>
              <a:ext uri="{FF2B5EF4-FFF2-40B4-BE49-F238E27FC236}">
                <a16:creationId xmlns:a16="http://schemas.microsoft.com/office/drawing/2014/main" id="{2C210817-80B2-49A6-8D41-E01CB9DA7ED9}"/>
              </a:ext>
            </a:extLst>
          </p:cNvPr>
          <p:cNvSpPr>
            <a:spLocks noGrp="1"/>
          </p:cNvSpPr>
          <p:nvPr>
            <p:ph type="body" sz="quarter" idx="11"/>
          </p:nvPr>
        </p:nvSpPr>
        <p:spPr/>
        <p:txBody>
          <a:bodyPr/>
          <a:lstStyle/>
          <a:p>
            <a:endParaRPr lang="en-US"/>
          </a:p>
        </p:txBody>
      </p:sp>
      <p:sp>
        <p:nvSpPr>
          <p:cNvPr id="7" name="TextBox 6">
            <a:extLst>
              <a:ext uri="{FF2B5EF4-FFF2-40B4-BE49-F238E27FC236}">
                <a16:creationId xmlns:a16="http://schemas.microsoft.com/office/drawing/2014/main" id="{FCDBB1F0-1E74-4546-8D1E-BEFF196088B6}"/>
              </a:ext>
            </a:extLst>
          </p:cNvPr>
          <p:cNvSpPr txBox="1"/>
          <p:nvPr/>
        </p:nvSpPr>
        <p:spPr>
          <a:xfrm>
            <a:off x="677334" y="1214149"/>
            <a:ext cx="8161866" cy="707886"/>
          </a:xfrm>
          <a:prstGeom prst="rect">
            <a:avLst/>
          </a:prstGeom>
          <a:noFill/>
        </p:spPr>
        <p:txBody>
          <a:bodyPr wrap="square">
            <a:spAutoFit/>
          </a:bodyPr>
          <a:lstStyle/>
          <a:p>
            <a:r>
              <a:rPr lang="en-US" sz="2000" b="1" dirty="0">
                <a:solidFill>
                  <a:srgbClr val="FF0000"/>
                </a:solidFill>
              </a:rPr>
              <a:t>The sampling  distribution of the mean of any independent, random  variable will be normal or nearly normal, if the sample  size is large enough.</a:t>
            </a:r>
          </a:p>
        </p:txBody>
      </p:sp>
      <p:pic>
        <p:nvPicPr>
          <p:cNvPr id="9" name="Picture 8" descr="Chart, diagram, histogram&#10;&#10;Description automatically generated">
            <a:extLst>
              <a:ext uri="{FF2B5EF4-FFF2-40B4-BE49-F238E27FC236}">
                <a16:creationId xmlns:a16="http://schemas.microsoft.com/office/drawing/2014/main" id="{89FC993F-3A0E-469A-88EA-5570B9C4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08" y="2385057"/>
            <a:ext cx="7053793" cy="3637806"/>
          </a:xfrm>
          <a:prstGeom prst="rect">
            <a:avLst/>
          </a:prstGeom>
        </p:spPr>
      </p:pic>
    </p:spTree>
    <p:extLst>
      <p:ext uri="{BB962C8B-B14F-4D97-AF65-F5344CB8AC3E}">
        <p14:creationId xmlns:p14="http://schemas.microsoft.com/office/powerpoint/2010/main" val="340953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571666"/>
            <a:ext cx="7500939" cy="561600"/>
          </a:xfrm>
        </p:spPr>
        <p:txBody>
          <a:bodyPr/>
          <a:lstStyle/>
          <a:p>
            <a:pPr algn="ctr"/>
            <a:r>
              <a:rPr lang="en-US" sz="4400" b="1" dirty="0"/>
              <a:t>Class 2 Lecture Outline</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1227666" y="1600256"/>
            <a:ext cx="7694613" cy="5058611"/>
          </a:xfrm>
        </p:spPr>
        <p:txBody>
          <a:bodyPr/>
          <a:lstStyle/>
          <a:p>
            <a:pPr marL="571500" indent="-571500">
              <a:buAutoNum type="romanUcPeriod"/>
            </a:pPr>
            <a:r>
              <a:rPr lang="en-US" sz="3200" b="0" dirty="0"/>
              <a:t>Developing a Research Question</a:t>
            </a:r>
          </a:p>
          <a:p>
            <a:pPr marL="571500" indent="-571500">
              <a:buAutoNum type="romanUcPeriod"/>
            </a:pPr>
            <a:r>
              <a:rPr lang="en-US" sz="3200" b="0" dirty="0"/>
              <a:t>Hypothesis Testing</a:t>
            </a:r>
          </a:p>
          <a:p>
            <a:r>
              <a:rPr lang="en-US" sz="3200" b="0" dirty="0"/>
              <a:t>III. Sampling</a:t>
            </a:r>
          </a:p>
          <a:p>
            <a:r>
              <a:rPr lang="en-US" sz="3200" b="0" dirty="0"/>
              <a:t>IV. Statistical Inference</a:t>
            </a:r>
          </a:p>
          <a:p>
            <a:r>
              <a:rPr lang="en-US" sz="3200" b="0" dirty="0"/>
              <a:t>	</a:t>
            </a:r>
            <a:r>
              <a:rPr lang="en-US" sz="2800" b="0" dirty="0"/>
              <a:t>Significance and p-values</a:t>
            </a:r>
          </a:p>
          <a:p>
            <a:r>
              <a:rPr lang="en-US" sz="3200" b="0" dirty="0"/>
              <a:t>VII. Ethics</a:t>
            </a:r>
          </a:p>
          <a:p>
            <a:endParaRPr lang="en-US" sz="3200" b="0" dirty="0"/>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endParaRPr lang="en-US" sz="2400" b="0" dirty="0"/>
          </a:p>
          <a:p>
            <a:endParaRPr lang="en-US" dirty="0"/>
          </a:p>
        </p:txBody>
      </p:sp>
    </p:spTree>
    <p:extLst>
      <p:ext uri="{BB962C8B-B14F-4D97-AF65-F5344CB8AC3E}">
        <p14:creationId xmlns:p14="http://schemas.microsoft.com/office/powerpoint/2010/main" val="35302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Sampling Error</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584202" y="1420335"/>
            <a:ext cx="8119531" cy="5596468"/>
          </a:xfrm>
        </p:spPr>
        <p:txBody>
          <a:bodyPr/>
          <a:lstStyle/>
          <a:p>
            <a:pPr marL="342900" indent="-342900">
              <a:buFont typeface="Arial" panose="020B0604020202020204" pitchFamily="34" charset="0"/>
              <a:buChar char="•"/>
            </a:pPr>
            <a:r>
              <a:rPr lang="en-US" sz="2400" b="0" dirty="0">
                <a:solidFill>
                  <a:srgbClr val="FF0000"/>
                </a:solidFill>
                <a:latin typeface="+mj-lt"/>
              </a:rPr>
              <a:t>No random sample</a:t>
            </a:r>
            <a:r>
              <a:rPr lang="en-US" sz="2400" b="0" dirty="0">
                <a:latin typeface="+mj-lt"/>
              </a:rPr>
              <a:t>, no matter how perfectly selected </a:t>
            </a:r>
            <a:r>
              <a:rPr lang="en-US" sz="2400" b="0" dirty="0">
                <a:solidFill>
                  <a:srgbClr val="FF0000"/>
                </a:solidFill>
                <a:latin typeface="+mj-lt"/>
              </a:rPr>
              <a:t>will exactly represent the population</a:t>
            </a:r>
            <a:r>
              <a:rPr lang="en-US" sz="2400" b="0" dirty="0">
                <a:latin typeface="+mj-lt"/>
              </a:rPr>
              <a:t>.  It is an inevitable part of the sampling process.</a:t>
            </a:r>
          </a:p>
          <a:p>
            <a:pPr marL="342900" indent="-342900">
              <a:buFont typeface="Arial" panose="020B0604020202020204" pitchFamily="34" charset="0"/>
              <a:buChar char="•"/>
            </a:pPr>
            <a:r>
              <a:rPr lang="en-US" sz="2400" b="0" dirty="0">
                <a:latin typeface="+mj-lt"/>
              </a:rPr>
              <a:t>Sampling error = error that occurs when a statistic is based on a sample rather than the whole population</a:t>
            </a:r>
          </a:p>
          <a:p>
            <a:pPr marL="342900" indent="-342900">
              <a:buFont typeface="Arial" panose="020B0604020202020204" pitchFamily="34" charset="0"/>
              <a:buChar char="•"/>
            </a:pPr>
            <a:r>
              <a:rPr lang="en-US" sz="2400" b="0" dirty="0">
                <a:solidFill>
                  <a:srgbClr val="FF0000"/>
                </a:solidFill>
                <a:latin typeface="+mj-lt"/>
              </a:rPr>
              <a:t>Difference between sample estimate and true value </a:t>
            </a:r>
            <a:r>
              <a:rPr lang="en-US" sz="2400" b="0" dirty="0">
                <a:latin typeface="+mj-lt"/>
              </a:rPr>
              <a:t>of the population parameter</a:t>
            </a:r>
          </a:p>
          <a:p>
            <a:pPr marL="342900" indent="-342900">
              <a:buFont typeface="Arial" panose="020B0604020202020204" pitchFamily="34" charset="0"/>
              <a:buChar char="•"/>
            </a:pPr>
            <a:r>
              <a:rPr lang="en-US" sz="2400" b="0" dirty="0">
                <a:solidFill>
                  <a:srgbClr val="FF0000"/>
                </a:solidFill>
                <a:latin typeface="+mj-lt"/>
              </a:rPr>
              <a:t>With random sample</a:t>
            </a:r>
            <a:r>
              <a:rPr lang="en-US" sz="2400" b="0" dirty="0">
                <a:latin typeface="+mj-lt"/>
              </a:rPr>
              <a:t>: it is systematic and highly predictable  -&gt; </a:t>
            </a:r>
            <a:r>
              <a:rPr lang="en-US" sz="2400" b="0" dirty="0">
                <a:solidFill>
                  <a:srgbClr val="FF0000"/>
                </a:solidFill>
                <a:latin typeface="+mj-lt"/>
              </a:rPr>
              <a:t>it can be calculated </a:t>
            </a:r>
          </a:p>
          <a:p>
            <a:pPr marL="342900" indent="-342900">
              <a:buFont typeface="Arial" panose="020B0604020202020204" pitchFamily="34" charset="0"/>
              <a:buChar char="•"/>
            </a:pPr>
            <a:r>
              <a:rPr lang="en-US" sz="2400" dirty="0">
                <a:latin typeface="+mj-lt"/>
              </a:rPr>
              <a:t>Affected by </a:t>
            </a:r>
            <a:r>
              <a:rPr lang="en-US" sz="2400" dirty="0">
                <a:solidFill>
                  <a:srgbClr val="FF0000"/>
                </a:solidFill>
                <a:latin typeface="+mj-lt"/>
              </a:rPr>
              <a:t>size of sample </a:t>
            </a:r>
            <a:r>
              <a:rPr lang="en-US" sz="2400" dirty="0">
                <a:latin typeface="+mj-lt"/>
              </a:rPr>
              <a:t>and </a:t>
            </a:r>
            <a:r>
              <a:rPr lang="en-US" sz="2400" dirty="0">
                <a:solidFill>
                  <a:srgbClr val="FF0000"/>
                </a:solidFill>
                <a:latin typeface="+mj-lt"/>
              </a:rPr>
              <a:t>variability</a:t>
            </a: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2947198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158F2D-04D0-B9E6-1E3F-E720CB7F78B4}"/>
              </a:ext>
            </a:extLst>
          </p:cNvPr>
          <p:cNvSpPr>
            <a:spLocks noGrp="1"/>
          </p:cNvSpPr>
          <p:nvPr>
            <p:ph type="title"/>
          </p:nvPr>
        </p:nvSpPr>
        <p:spPr>
          <a:xfrm>
            <a:off x="828674" y="360000"/>
            <a:ext cx="7500939" cy="561600"/>
          </a:xfrm>
        </p:spPr>
        <p:txBody>
          <a:bodyPr/>
          <a:lstStyle/>
          <a:p>
            <a:pPr algn="ctr"/>
            <a:r>
              <a:rPr lang="en-US" b="1" dirty="0"/>
              <a:t>Variability in a Sample</a:t>
            </a:r>
          </a:p>
        </p:txBody>
      </p:sp>
      <p:pic>
        <p:nvPicPr>
          <p:cNvPr id="6" name="Picture 5" descr="Chart, histogram&#10;&#10;Description automatically generated">
            <a:extLst>
              <a:ext uri="{FF2B5EF4-FFF2-40B4-BE49-F238E27FC236}">
                <a16:creationId xmlns:a16="http://schemas.microsoft.com/office/drawing/2014/main" id="{3C7DF3E6-AD58-4020-8C68-46C4DF943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47" y="1583267"/>
            <a:ext cx="6589607" cy="4385084"/>
          </a:xfrm>
          <a:prstGeom prst="rect">
            <a:avLst/>
          </a:prstGeom>
          <a:noFill/>
        </p:spPr>
      </p:pic>
    </p:spTree>
    <p:extLst>
      <p:ext uri="{BB962C8B-B14F-4D97-AF65-F5344CB8AC3E}">
        <p14:creationId xmlns:p14="http://schemas.microsoft.com/office/powerpoint/2010/main" val="36540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DE47-550D-4BBC-81DF-B08BE52C63F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69AD99C-9A8B-4E2C-B4D0-6CBD46CA2605}"/>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67EFE69A-603B-468A-9296-91486B5EBB3B}"/>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62681683-68C0-48FD-9E4A-800CD002AFB3}"/>
              </a:ext>
            </a:extLst>
          </p:cNvPr>
          <p:cNvPicPr>
            <a:picLocks noChangeAspect="1"/>
          </p:cNvPicPr>
          <p:nvPr/>
        </p:nvPicPr>
        <p:blipFill>
          <a:blip r:embed="rId2"/>
          <a:stretch>
            <a:fillRect/>
          </a:stretch>
        </p:blipFill>
        <p:spPr>
          <a:xfrm>
            <a:off x="533400" y="359999"/>
            <a:ext cx="8321504" cy="2442467"/>
          </a:xfrm>
          <a:prstGeom prst="rect">
            <a:avLst/>
          </a:prstGeom>
        </p:spPr>
      </p:pic>
      <p:pic>
        <p:nvPicPr>
          <p:cNvPr id="10" name="Picture 9">
            <a:extLst>
              <a:ext uri="{FF2B5EF4-FFF2-40B4-BE49-F238E27FC236}">
                <a16:creationId xmlns:a16="http://schemas.microsoft.com/office/drawing/2014/main" id="{B8CCA3D5-6686-49B1-99B7-66042F700166}"/>
              </a:ext>
            </a:extLst>
          </p:cNvPr>
          <p:cNvPicPr>
            <a:picLocks noChangeAspect="1"/>
          </p:cNvPicPr>
          <p:nvPr/>
        </p:nvPicPr>
        <p:blipFill>
          <a:blip r:embed="rId3"/>
          <a:stretch>
            <a:fillRect/>
          </a:stretch>
        </p:blipFill>
        <p:spPr>
          <a:xfrm>
            <a:off x="327225" y="2998011"/>
            <a:ext cx="8816775" cy="2784632"/>
          </a:xfrm>
          <a:prstGeom prst="rect">
            <a:avLst/>
          </a:prstGeom>
        </p:spPr>
      </p:pic>
      <p:sp>
        <p:nvSpPr>
          <p:cNvPr id="11" name="TextBox 10">
            <a:extLst>
              <a:ext uri="{FF2B5EF4-FFF2-40B4-BE49-F238E27FC236}">
                <a16:creationId xmlns:a16="http://schemas.microsoft.com/office/drawing/2014/main" id="{4B70D3B5-1385-4E54-A769-453866B9331B}"/>
              </a:ext>
            </a:extLst>
          </p:cNvPr>
          <p:cNvSpPr txBox="1"/>
          <p:nvPr/>
        </p:nvSpPr>
        <p:spPr>
          <a:xfrm>
            <a:off x="327225" y="6116808"/>
            <a:ext cx="8321637" cy="369332"/>
          </a:xfrm>
          <a:prstGeom prst="rect">
            <a:avLst/>
          </a:prstGeom>
          <a:noFill/>
        </p:spPr>
        <p:txBody>
          <a:bodyPr wrap="none" rtlCol="0">
            <a:spAutoFit/>
          </a:bodyPr>
          <a:lstStyle/>
          <a:p>
            <a:r>
              <a:rPr lang="en-US" dirty="0"/>
              <a:t>Note: Definitions of each condition were provided         POINT or PERIOD PREVALENCE?</a:t>
            </a:r>
          </a:p>
        </p:txBody>
      </p:sp>
    </p:spTree>
    <p:extLst>
      <p:ext uri="{BB962C8B-B14F-4D97-AF65-F5344CB8AC3E}">
        <p14:creationId xmlns:p14="http://schemas.microsoft.com/office/powerpoint/2010/main" val="902456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Confidence intervals</a:t>
            </a:r>
            <a:endParaRPr lang="en-IE" b="1" dirty="0"/>
          </a:p>
        </p:txBody>
      </p:sp>
      <p:sp>
        <p:nvSpPr>
          <p:cNvPr id="3" name="Content Placeholder 2"/>
          <p:cNvSpPr>
            <a:spLocks noGrp="1"/>
          </p:cNvSpPr>
          <p:nvPr>
            <p:ph idx="1"/>
          </p:nvPr>
        </p:nvSpPr>
        <p:spPr>
          <a:xfrm>
            <a:off x="578782" y="1278467"/>
            <a:ext cx="8150352" cy="5029200"/>
          </a:xfrm>
        </p:spPr>
        <p:txBody>
          <a:bodyPr>
            <a:normAutofit lnSpcReduction="10000"/>
          </a:bodyPr>
          <a:lstStyle/>
          <a:p>
            <a:r>
              <a:rPr lang="en-US" sz="2400" dirty="0">
                <a:solidFill>
                  <a:srgbClr val="FF0000"/>
                </a:solidFill>
              </a:rPr>
              <a:t>95% of the area of a normal curve falls between +/- 1.96 times the standard deviations from the mean</a:t>
            </a:r>
          </a:p>
          <a:p>
            <a:endParaRPr lang="en-US" dirty="0"/>
          </a:p>
          <a:p>
            <a:pPr lvl="1"/>
            <a:r>
              <a:rPr lang="en-US" dirty="0"/>
              <a:t>95% chance that population</a:t>
            </a:r>
          </a:p>
          <a:p>
            <a:pPr lvl="1">
              <a:buNone/>
            </a:pPr>
            <a:r>
              <a:rPr lang="en-US" dirty="0"/>
              <a:t>	mean is within sample mean</a:t>
            </a:r>
          </a:p>
          <a:p>
            <a:pPr lvl="1">
              <a:buNone/>
            </a:pPr>
            <a:r>
              <a:rPr lang="en-US" dirty="0"/>
              <a:t>	+/- 1.96 times standard errors </a:t>
            </a:r>
          </a:p>
          <a:p>
            <a:pPr lvl="1">
              <a:buNone/>
            </a:pPr>
            <a:r>
              <a:rPr lang="en-US" dirty="0"/>
              <a:t>	from the mean</a:t>
            </a:r>
          </a:p>
          <a:p>
            <a:pPr lvl="1">
              <a:buNone/>
            </a:pPr>
            <a:r>
              <a:rPr lang="en-US" dirty="0"/>
              <a:t>	-&gt; </a:t>
            </a:r>
            <a:r>
              <a:rPr lang="en-US" b="1" dirty="0"/>
              <a:t>95 % confidence interval</a:t>
            </a:r>
          </a:p>
          <a:p>
            <a:pPr lvl="1">
              <a:buNone/>
            </a:pPr>
            <a:endParaRPr lang="en-IE" dirty="0"/>
          </a:p>
          <a:p>
            <a:pPr lvl="1"/>
            <a:r>
              <a:rPr lang="en-US" dirty="0"/>
              <a:t>90% confidence interval: +/-1.65 x SE</a:t>
            </a:r>
          </a:p>
          <a:p>
            <a:pPr lvl="1"/>
            <a:endParaRPr lang="en-US" dirty="0"/>
          </a:p>
          <a:p>
            <a:pPr lvl="1"/>
            <a:r>
              <a:rPr lang="en-US" dirty="0"/>
              <a:t>99% confidence interval: +/- 2.58 x SE</a:t>
            </a:r>
          </a:p>
        </p:txBody>
      </p:sp>
      <p:pic>
        <p:nvPicPr>
          <p:cNvPr id="4" name="Picture 3"/>
          <p:cNvPicPr>
            <a:picLocks noChangeAspect="1" noChangeArrowheads="1"/>
          </p:cNvPicPr>
          <p:nvPr/>
        </p:nvPicPr>
        <p:blipFill>
          <a:blip r:embed="rId3" cstate="print"/>
          <a:srcRect/>
          <a:stretch>
            <a:fillRect/>
          </a:stretch>
        </p:blipFill>
        <p:spPr bwMode="auto">
          <a:xfrm>
            <a:off x="5257800" y="2438400"/>
            <a:ext cx="3810000" cy="2971800"/>
          </a:xfrm>
          <a:prstGeom prst="rect">
            <a:avLst/>
          </a:prstGeom>
          <a:noFill/>
          <a:ln w="9525">
            <a:noFill/>
            <a:miter lim="800000"/>
            <a:headEnd/>
            <a:tailEnd/>
          </a:ln>
          <a:effectLst/>
        </p:spPr>
      </p:pic>
    </p:spTree>
    <p:extLst>
      <p:ext uri="{BB962C8B-B14F-4D97-AF65-F5344CB8AC3E}">
        <p14:creationId xmlns:p14="http://schemas.microsoft.com/office/powerpoint/2010/main" val="1399092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Significance Tests: Comparing Means</a:t>
            </a:r>
            <a:endParaRPr lang="en-IE" b="1" dirty="0"/>
          </a:p>
        </p:txBody>
      </p:sp>
      <p:sp>
        <p:nvSpPr>
          <p:cNvPr id="3" name="Content Placeholder 2"/>
          <p:cNvSpPr>
            <a:spLocks noGrp="1"/>
          </p:cNvSpPr>
          <p:nvPr>
            <p:ph idx="1"/>
          </p:nvPr>
        </p:nvSpPr>
        <p:spPr>
          <a:xfrm>
            <a:off x="646515" y="1498601"/>
            <a:ext cx="8153400" cy="4419600"/>
          </a:xfrm>
        </p:spPr>
        <p:txBody>
          <a:bodyPr>
            <a:normAutofit/>
          </a:bodyPr>
          <a:lstStyle/>
          <a:p>
            <a:r>
              <a:rPr lang="en-US" sz="2400" dirty="0">
                <a:solidFill>
                  <a:srgbClr val="FF0000"/>
                </a:solidFill>
              </a:rPr>
              <a:t>When comparing groups, we often want to know if there are differences between them</a:t>
            </a:r>
          </a:p>
          <a:p>
            <a:endParaRPr lang="en-US" dirty="0"/>
          </a:p>
          <a:p>
            <a:pPr lvl="1"/>
            <a:r>
              <a:rPr lang="en-US" sz="2400" dirty="0"/>
              <a:t>We can easily calculate the </a:t>
            </a:r>
          </a:p>
          <a:p>
            <a:pPr lvl="1">
              <a:buNone/>
            </a:pPr>
            <a:r>
              <a:rPr lang="en-US" sz="2400" dirty="0"/>
              <a:t>	means for two groups</a:t>
            </a:r>
          </a:p>
          <a:p>
            <a:pPr lvl="1">
              <a:buNone/>
            </a:pPr>
            <a:r>
              <a:rPr lang="en-US" sz="2400" dirty="0"/>
              <a:t>	and their distribution</a:t>
            </a:r>
          </a:p>
          <a:p>
            <a:pPr lvl="1">
              <a:buNone/>
            </a:pPr>
            <a:r>
              <a:rPr lang="en-US" sz="2400" dirty="0"/>
              <a:t>	(e.g. men and women)</a:t>
            </a:r>
          </a:p>
        </p:txBody>
      </p:sp>
      <p:pic>
        <p:nvPicPr>
          <p:cNvPr id="13314" name="Picture 2" descr="http://esa21.kennesaw.edu/modules/basics/exercise3/images/t-test-sample.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723215" y="2489201"/>
            <a:ext cx="3734197" cy="3429000"/>
          </a:xfrm>
          <a:prstGeom prst="rect">
            <a:avLst/>
          </a:prstGeom>
          <a:noFill/>
        </p:spPr>
      </p:pic>
    </p:spTree>
    <p:extLst>
      <p:ext uri="{BB962C8B-B14F-4D97-AF65-F5344CB8AC3E}">
        <p14:creationId xmlns:p14="http://schemas.microsoft.com/office/powerpoint/2010/main" val="218181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Significance: Comparing Means</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651935" y="1327202"/>
            <a:ext cx="8119531" cy="5596468"/>
          </a:xfrm>
        </p:spPr>
        <p:txBody>
          <a:bodyPr/>
          <a:lstStyle/>
          <a:p>
            <a:pPr marL="342900" indent="-342900">
              <a:buFont typeface="Arial" panose="020B0604020202020204" pitchFamily="34" charset="0"/>
              <a:buChar char="•"/>
            </a:pPr>
            <a:r>
              <a:rPr lang="en-US" sz="2800" b="0" dirty="0">
                <a:latin typeface="+mj-lt"/>
              </a:rPr>
              <a:t>How can we be sure that </a:t>
            </a:r>
            <a:r>
              <a:rPr lang="en-US" sz="2800" b="0" dirty="0">
                <a:solidFill>
                  <a:srgbClr val="FF0000"/>
                </a:solidFill>
                <a:latin typeface="+mj-lt"/>
              </a:rPr>
              <a:t>the difference in means is not ‘accidental’ or ‘by chance’, </a:t>
            </a:r>
            <a:r>
              <a:rPr lang="en-US" sz="2800" b="0" dirty="0">
                <a:latin typeface="+mj-lt"/>
              </a:rPr>
              <a:t>i.e. due to sampling variability?</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latin typeface="+mj-lt"/>
              </a:rPr>
              <a:t>We need to perform </a:t>
            </a:r>
            <a:r>
              <a:rPr lang="en-US" sz="2800" b="0" dirty="0">
                <a:solidFill>
                  <a:srgbClr val="FF0000"/>
                </a:solidFill>
                <a:latin typeface="+mj-lt"/>
              </a:rPr>
              <a:t>a test of statistical significance </a:t>
            </a:r>
            <a:r>
              <a:rPr lang="en-US" sz="2800" b="0" dirty="0">
                <a:latin typeface="+mj-lt"/>
              </a:rPr>
              <a:t>(i.e. inferential statistic)</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latin typeface="+mj-lt"/>
              </a:rPr>
              <a:t>This tests the </a:t>
            </a:r>
            <a:r>
              <a:rPr lang="en-US" sz="2800" b="0" dirty="0">
                <a:solidFill>
                  <a:srgbClr val="FF0000"/>
                </a:solidFill>
                <a:latin typeface="+mj-lt"/>
              </a:rPr>
              <a:t>likelihood of the difference being the outcome of sampling variability</a:t>
            </a:r>
            <a:r>
              <a:rPr lang="en-US" sz="2800" b="0" dirty="0">
                <a:latin typeface="+mj-lt"/>
              </a:rPr>
              <a:t>, rather than a ‘real’ difference in the population.</a:t>
            </a: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2519479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Variability and Difference</a:t>
            </a:r>
            <a:endParaRPr lang="en-IE" b="1" dirty="0"/>
          </a:p>
        </p:txBody>
      </p:sp>
      <p:pic>
        <p:nvPicPr>
          <p:cNvPr id="64514" name="Picture 2" descr="http://www.socialresearchmethods.net/kb/Assets/images/stat_t2.gi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3529" y="1752600"/>
            <a:ext cx="5681472" cy="4280882"/>
          </a:xfrm>
          <a:prstGeom prst="rect">
            <a:avLst/>
          </a:prstGeom>
          <a:noFill/>
        </p:spPr>
      </p:pic>
      <p:sp>
        <p:nvSpPr>
          <p:cNvPr id="3" name="TextBox 2"/>
          <p:cNvSpPr txBox="1"/>
          <p:nvPr/>
        </p:nvSpPr>
        <p:spPr>
          <a:xfrm>
            <a:off x="6019800" y="2057400"/>
            <a:ext cx="3124200" cy="3416320"/>
          </a:xfrm>
          <a:prstGeom prst="rect">
            <a:avLst/>
          </a:prstGeom>
          <a:noFill/>
        </p:spPr>
        <p:txBody>
          <a:bodyPr wrap="square" rtlCol="0">
            <a:spAutoFit/>
          </a:bodyPr>
          <a:lstStyle/>
          <a:p>
            <a:r>
              <a:rPr lang="en-IE" sz="2200" dirty="0"/>
              <a:t>The difference between the means in each of these examples is exactly the same, however, we have to judge the difference between their means relative to the spread or variability of their scores</a:t>
            </a:r>
          </a:p>
          <a:p>
            <a:endParaRPr lang="en-GB" dirty="0"/>
          </a:p>
        </p:txBody>
      </p:sp>
    </p:spTree>
    <p:extLst>
      <p:ext uri="{BB962C8B-B14F-4D97-AF65-F5344CB8AC3E}">
        <p14:creationId xmlns:p14="http://schemas.microsoft.com/office/powerpoint/2010/main" val="311026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What are p-values?</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626535" y="1115535"/>
            <a:ext cx="8119531" cy="5596468"/>
          </a:xfrm>
        </p:spPr>
        <p:txBody>
          <a:bodyPr/>
          <a:lstStyle/>
          <a:p>
            <a:r>
              <a:rPr lang="en-US" dirty="0">
                <a:solidFill>
                  <a:srgbClr val="FF0000"/>
                </a:solidFill>
                <a:latin typeface="+mj-lt"/>
              </a:rPr>
              <a:t>The p-value indicates the likelihood that the result of a particular analysis would be produced as a result of sampling variability rather than actual differences in the population.</a:t>
            </a:r>
          </a:p>
          <a:p>
            <a:endParaRPr lang="en-US" sz="800" dirty="0">
              <a:solidFill>
                <a:srgbClr val="FF0000"/>
              </a:solidFill>
              <a:latin typeface="+mj-lt"/>
            </a:endParaRPr>
          </a:p>
          <a:p>
            <a:pPr>
              <a:spcBef>
                <a:spcPts val="0"/>
              </a:spcBef>
              <a:buFont typeface="Arial" panose="020B0604020202020204" pitchFamily="34" charset="0"/>
              <a:buChar char="•"/>
            </a:pPr>
            <a:r>
              <a:rPr lang="en-US" sz="2400" b="0" dirty="0">
                <a:latin typeface="+mj-lt"/>
              </a:rPr>
              <a:t>    </a:t>
            </a:r>
            <a:r>
              <a:rPr lang="en-US" sz="2800" b="0" dirty="0">
                <a:latin typeface="+mj-lt"/>
              </a:rPr>
              <a:t>p-values will vary between 0 and 1</a:t>
            </a:r>
          </a:p>
          <a:p>
            <a:pPr lvl="3">
              <a:spcBef>
                <a:spcPts val="0"/>
              </a:spcBef>
            </a:pPr>
            <a:r>
              <a:rPr lang="en-US" sz="2400" b="0" dirty="0">
                <a:latin typeface="+mj-lt"/>
              </a:rPr>
              <a:t>High p-values: little confidence in findings</a:t>
            </a:r>
          </a:p>
          <a:p>
            <a:pPr lvl="3">
              <a:spcBef>
                <a:spcPts val="0"/>
              </a:spcBef>
            </a:pPr>
            <a:r>
              <a:rPr lang="en-US" sz="2400" b="0" dirty="0">
                <a:latin typeface="+mj-lt"/>
              </a:rPr>
              <a:t>Low p-values: high confidence in findings</a:t>
            </a:r>
          </a:p>
          <a:p>
            <a:pPr lvl="3">
              <a:spcBef>
                <a:spcPts val="0"/>
              </a:spcBef>
            </a:pPr>
            <a:r>
              <a:rPr lang="en-US" sz="2400" b="0" dirty="0">
                <a:latin typeface="+mj-lt"/>
              </a:rPr>
              <a:t>Typical thresholds (alpha level) reported: </a:t>
            </a:r>
          </a:p>
          <a:p>
            <a:pPr>
              <a:spcBef>
                <a:spcPts val="0"/>
              </a:spcBef>
            </a:pPr>
            <a:r>
              <a:rPr lang="en-US" sz="2400" b="0" dirty="0">
                <a:latin typeface="+mj-lt"/>
              </a:rPr>
              <a:t>		.05 (95% level)</a:t>
            </a:r>
          </a:p>
          <a:p>
            <a:pPr>
              <a:spcBef>
                <a:spcPts val="0"/>
              </a:spcBef>
            </a:pPr>
            <a:r>
              <a:rPr lang="en-US" sz="2400" b="0" dirty="0">
                <a:latin typeface="+mj-lt"/>
              </a:rPr>
              <a:t>		.01 (99% level)</a:t>
            </a:r>
          </a:p>
          <a:p>
            <a:pPr>
              <a:spcBef>
                <a:spcPts val="0"/>
              </a:spcBef>
            </a:pPr>
            <a:r>
              <a:rPr lang="en-US" sz="2400" b="0" dirty="0">
                <a:latin typeface="+mj-lt"/>
              </a:rPr>
              <a:t>		.001 (99.9% level)</a:t>
            </a:r>
          </a:p>
          <a:p>
            <a:pPr marL="342900" indent="-342900">
              <a:buFont typeface="Arial" panose="020B0604020202020204" pitchFamily="34" charset="0"/>
              <a:buChar char="•"/>
            </a:pPr>
            <a:r>
              <a:rPr lang="en-US" sz="2800" b="0" dirty="0">
                <a:latin typeface="+mj-lt"/>
              </a:rPr>
              <a:t>Often marked with */**/*** (always check this in tables)</a:t>
            </a:r>
          </a:p>
          <a:p>
            <a:pPr marL="342900" indent="-342900">
              <a:buFont typeface="Arial" panose="020B0604020202020204" pitchFamily="34" charset="0"/>
              <a:buChar char="•"/>
            </a:pPr>
            <a:r>
              <a:rPr lang="en-IE" b="0" dirty="0">
                <a:solidFill>
                  <a:srgbClr val="FF0000"/>
                </a:solidFill>
              </a:rPr>
              <a:t>MIGHT</a:t>
            </a:r>
            <a:r>
              <a:rPr lang="en-IE" b="0" baseline="0" dirty="0">
                <a:solidFill>
                  <a:srgbClr val="FF0000"/>
                </a:solidFill>
              </a:rPr>
              <a:t> THE OBSERVED DIFFERENCE HAVE OCCURRED DUE TO CHANCE</a:t>
            </a:r>
            <a:endParaRPr lang="en-US" b="0" dirty="0">
              <a:solidFill>
                <a:srgbClr val="FF0000"/>
              </a:solidFill>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2362860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Significance Tests</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651935" y="1327202"/>
            <a:ext cx="8119531" cy="5596468"/>
          </a:xfrm>
        </p:spPr>
        <p:txBody>
          <a:bodyPr/>
          <a:lstStyle/>
          <a:p>
            <a:pPr marL="342900" indent="-342900">
              <a:buFont typeface="Arial" panose="020B0604020202020204" pitchFamily="34" charset="0"/>
              <a:buChar char="•"/>
            </a:pPr>
            <a:r>
              <a:rPr lang="en-US" sz="2800" b="0" dirty="0">
                <a:solidFill>
                  <a:srgbClr val="FF0000"/>
                </a:solidFill>
                <a:latin typeface="+mj-lt"/>
              </a:rPr>
              <a:t>All significance tests calculate the likelihood that a relationship between variables in a sample is the result of sampling variability rather than the result of a real relationship in the population</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latin typeface="+mj-lt"/>
              </a:rPr>
              <a:t>i.e. What is the likelihood that an observed pattern would be found in a sample if there is no actual relationship in the population the sample is drawn from?</a:t>
            </a: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4139673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Association vs Significance</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719669" y="1445735"/>
            <a:ext cx="8119531" cy="5596468"/>
          </a:xfrm>
        </p:spPr>
        <p:txBody>
          <a:bodyPr/>
          <a:lstStyle/>
          <a:p>
            <a:pPr marL="342900" indent="-342900">
              <a:buFont typeface="Arial" panose="020B0604020202020204" pitchFamily="34" charset="0"/>
              <a:buChar char="•"/>
            </a:pPr>
            <a:r>
              <a:rPr lang="en-US" sz="2800" b="0" dirty="0">
                <a:latin typeface="+mj-lt"/>
              </a:rPr>
              <a:t>Not the same thing</a:t>
            </a:r>
          </a:p>
          <a:p>
            <a:pPr marL="342900" indent="-342900">
              <a:buFont typeface="Arial" panose="020B0604020202020204" pitchFamily="34" charset="0"/>
              <a:buChar char="•"/>
            </a:pPr>
            <a:r>
              <a:rPr lang="en-US" sz="2800" b="0" dirty="0">
                <a:solidFill>
                  <a:srgbClr val="FF0000"/>
                </a:solidFill>
                <a:latin typeface="+mj-lt"/>
              </a:rPr>
              <a:t>Association = Relationship = Correlation</a:t>
            </a:r>
          </a:p>
          <a:p>
            <a:pPr marL="342900" indent="-342900">
              <a:buFont typeface="Arial" panose="020B0604020202020204" pitchFamily="34" charset="0"/>
              <a:buChar char="•"/>
            </a:pPr>
            <a:r>
              <a:rPr lang="en-US" sz="2800" b="0" dirty="0">
                <a:solidFill>
                  <a:srgbClr val="FF0000"/>
                </a:solidFill>
                <a:latin typeface="+mj-lt"/>
              </a:rPr>
              <a:t>Effect Size = Strength of the Association</a:t>
            </a:r>
          </a:p>
          <a:p>
            <a:pPr marL="342900" indent="-342900">
              <a:buFont typeface="Arial" panose="020B0604020202020204" pitchFamily="34" charset="0"/>
              <a:buChar char="•"/>
            </a:pPr>
            <a:r>
              <a:rPr lang="en-US" sz="2800" b="0" dirty="0">
                <a:latin typeface="+mj-lt"/>
              </a:rPr>
              <a:t>Strength of association ≠ significance</a:t>
            </a:r>
          </a:p>
          <a:p>
            <a:pPr marL="342900" indent="-342900">
              <a:buFont typeface="Arial" panose="020B0604020202020204" pitchFamily="34" charset="0"/>
              <a:buChar char="•"/>
            </a:pPr>
            <a:r>
              <a:rPr lang="en-US" sz="2800" b="0" dirty="0">
                <a:latin typeface="+mj-lt"/>
              </a:rPr>
              <a:t>A weak association may be significant, and a strong association may be insignificant</a:t>
            </a:r>
          </a:p>
          <a:p>
            <a:pPr marL="342900" indent="-342900">
              <a:buFont typeface="Arial" panose="020B0604020202020204" pitchFamily="34" charset="0"/>
              <a:buChar char="•"/>
            </a:pPr>
            <a:r>
              <a:rPr lang="en-US" sz="2800" b="0" dirty="0">
                <a:latin typeface="+mj-lt"/>
              </a:rPr>
              <a:t>Depends on </a:t>
            </a:r>
            <a:r>
              <a:rPr lang="en-US" sz="2800" b="0" dirty="0">
                <a:solidFill>
                  <a:srgbClr val="FF0000"/>
                </a:solidFill>
                <a:latin typeface="+mj-lt"/>
              </a:rPr>
              <a:t>effect size </a:t>
            </a:r>
            <a:r>
              <a:rPr lang="en-US" sz="2800" b="0" dirty="0">
                <a:latin typeface="+mj-lt"/>
              </a:rPr>
              <a:t>and </a:t>
            </a:r>
            <a:r>
              <a:rPr lang="en-US" sz="2800" b="0" dirty="0">
                <a:solidFill>
                  <a:srgbClr val="FF0000"/>
                </a:solidFill>
                <a:latin typeface="+mj-lt"/>
              </a:rPr>
              <a:t>variability of the sample</a:t>
            </a:r>
          </a:p>
          <a:p>
            <a:pPr marL="342900" indent="-342900">
              <a:buFont typeface="Arial" panose="020B0604020202020204" pitchFamily="34" charset="0"/>
              <a:buChar char="•"/>
            </a:pPr>
            <a:r>
              <a:rPr lang="en-US" sz="2800" dirty="0">
                <a:solidFill>
                  <a:srgbClr val="FF0000"/>
                </a:solidFill>
                <a:latin typeface="+mj-lt"/>
              </a:rPr>
              <a:t>Interpretation needs to be based on both</a:t>
            </a: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189790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86D08E-A2A7-4BEB-AEFB-AE1BC185F1D3}"/>
              </a:ext>
            </a:extLst>
          </p:cNvPr>
          <p:cNvPicPr>
            <a:picLocks noChangeAspect="1"/>
          </p:cNvPicPr>
          <p:nvPr/>
        </p:nvPicPr>
        <p:blipFill>
          <a:blip r:embed="rId2"/>
          <a:stretch>
            <a:fillRect/>
          </a:stretch>
        </p:blipFill>
        <p:spPr>
          <a:xfrm>
            <a:off x="2084588" y="68263"/>
            <a:ext cx="4974824" cy="6397625"/>
          </a:xfrm>
          <a:prstGeom prst="rect">
            <a:avLst/>
          </a:prstGeom>
          <a:noFill/>
        </p:spPr>
      </p:pic>
    </p:spTree>
    <p:extLst>
      <p:ext uri="{BB962C8B-B14F-4D97-AF65-F5344CB8AC3E}">
        <p14:creationId xmlns:p14="http://schemas.microsoft.com/office/powerpoint/2010/main" val="78599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Principles of Ethics</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897469" y="1327202"/>
            <a:ext cx="8119531" cy="5596468"/>
          </a:xfrm>
        </p:spPr>
        <p:txBody>
          <a:bodyPr/>
          <a:lstStyle/>
          <a:p>
            <a:pPr>
              <a:spcBef>
                <a:spcPts val="0"/>
              </a:spcBef>
              <a:buFont typeface="Arial" panose="020B0604020202020204" pitchFamily="34" charset="0"/>
              <a:buChar char="•"/>
            </a:pPr>
            <a:r>
              <a:rPr lang="en-US" sz="2800" b="0" dirty="0">
                <a:latin typeface="+mj-lt"/>
              </a:rPr>
              <a:t>  </a:t>
            </a:r>
            <a:r>
              <a:rPr lang="en-US" sz="2800" dirty="0">
                <a:solidFill>
                  <a:srgbClr val="FF0000"/>
                </a:solidFill>
                <a:latin typeface="+mj-lt"/>
              </a:rPr>
              <a:t>RESPECT</a:t>
            </a:r>
            <a:r>
              <a:rPr lang="en-US" sz="2800" b="0" dirty="0">
                <a:solidFill>
                  <a:srgbClr val="FF0000"/>
                </a:solidFill>
                <a:latin typeface="+mj-lt"/>
              </a:rPr>
              <a:t> for persons</a:t>
            </a:r>
          </a:p>
          <a:p>
            <a:pPr lvl="3">
              <a:spcBef>
                <a:spcPts val="0"/>
              </a:spcBef>
            </a:pPr>
            <a:r>
              <a:rPr lang="en-US" sz="2400" dirty="0">
                <a:latin typeface="+mj-lt"/>
              </a:rPr>
              <a:t> Informed consent</a:t>
            </a:r>
          </a:p>
          <a:p>
            <a:pPr lvl="3">
              <a:spcBef>
                <a:spcPts val="0"/>
              </a:spcBef>
            </a:pPr>
            <a:r>
              <a:rPr lang="en-US" sz="2400" b="0" dirty="0">
                <a:latin typeface="+mj-lt"/>
              </a:rPr>
              <a:t>Protect those with impaired decision-making ability</a:t>
            </a:r>
          </a:p>
          <a:p>
            <a:pPr lvl="3">
              <a:spcBef>
                <a:spcPts val="0"/>
              </a:spcBef>
            </a:pPr>
            <a:r>
              <a:rPr lang="en-US" sz="2400" dirty="0">
                <a:latin typeface="+mj-lt"/>
              </a:rPr>
              <a:t>Maintain confidentiality</a:t>
            </a:r>
          </a:p>
          <a:p>
            <a:pPr marL="582612" lvl="3" indent="0">
              <a:spcBef>
                <a:spcPts val="0"/>
              </a:spcBef>
              <a:buNone/>
            </a:pPr>
            <a:endParaRPr lang="en-US" sz="800" dirty="0">
              <a:latin typeface="+mj-lt"/>
            </a:endParaRPr>
          </a:p>
          <a:p>
            <a:pPr lvl="3">
              <a:spcBef>
                <a:spcPts val="0"/>
              </a:spcBef>
            </a:pPr>
            <a:endParaRPr lang="en-US" sz="800" dirty="0">
              <a:latin typeface="+mj-lt"/>
            </a:endParaRPr>
          </a:p>
          <a:p>
            <a:pPr>
              <a:spcBef>
                <a:spcPts val="0"/>
              </a:spcBef>
              <a:buFont typeface="Arial" panose="020B0604020202020204" pitchFamily="34" charset="0"/>
              <a:buChar char="•"/>
            </a:pPr>
            <a:r>
              <a:rPr lang="en-US" sz="2800" b="0" dirty="0">
                <a:latin typeface="+mj-lt"/>
              </a:rPr>
              <a:t>  </a:t>
            </a:r>
            <a:r>
              <a:rPr lang="en-US" sz="2800" dirty="0">
                <a:solidFill>
                  <a:srgbClr val="FF0000"/>
                </a:solidFill>
                <a:latin typeface="+mj-lt"/>
              </a:rPr>
              <a:t>BENEFICENCE</a:t>
            </a:r>
          </a:p>
          <a:p>
            <a:pPr lvl="3">
              <a:spcBef>
                <a:spcPts val="0"/>
              </a:spcBef>
            </a:pPr>
            <a:r>
              <a:rPr lang="en-US" sz="2400" dirty="0">
                <a:latin typeface="+mj-lt"/>
              </a:rPr>
              <a:t> </a:t>
            </a:r>
            <a:r>
              <a:rPr lang="en-US" sz="2400" b="0" dirty="0">
                <a:latin typeface="+mj-lt"/>
              </a:rPr>
              <a:t>Scientifically sound research design</a:t>
            </a:r>
          </a:p>
          <a:p>
            <a:pPr lvl="3">
              <a:spcBef>
                <a:spcPts val="0"/>
              </a:spcBef>
            </a:pPr>
            <a:r>
              <a:rPr lang="en-US" sz="2400" dirty="0">
                <a:latin typeface="+mj-lt"/>
              </a:rPr>
              <a:t> Risks : Benefits are acceptable</a:t>
            </a:r>
          </a:p>
          <a:p>
            <a:pPr marL="582612" lvl="3" indent="0">
              <a:spcBef>
                <a:spcPts val="0"/>
              </a:spcBef>
              <a:buNone/>
            </a:pPr>
            <a:endParaRPr lang="en-US" sz="2400" b="0" dirty="0">
              <a:latin typeface="+mj-lt"/>
            </a:endParaRPr>
          </a:p>
          <a:p>
            <a:pPr>
              <a:spcBef>
                <a:spcPts val="0"/>
              </a:spcBef>
              <a:buFont typeface="Arial" panose="020B0604020202020204" pitchFamily="34" charset="0"/>
              <a:buChar char="•"/>
            </a:pPr>
            <a:r>
              <a:rPr lang="en-US" sz="2800" b="0" dirty="0">
                <a:latin typeface="+mj-lt"/>
              </a:rPr>
              <a:t>  </a:t>
            </a:r>
            <a:r>
              <a:rPr lang="en-US" sz="2800" dirty="0">
                <a:solidFill>
                  <a:srgbClr val="FF0000"/>
                </a:solidFill>
                <a:latin typeface="+mj-lt"/>
              </a:rPr>
              <a:t>JUSTICE</a:t>
            </a:r>
          </a:p>
          <a:p>
            <a:pPr lvl="3">
              <a:spcBef>
                <a:spcPts val="0"/>
              </a:spcBef>
            </a:pPr>
            <a:r>
              <a:rPr lang="en-US" sz="2400" dirty="0">
                <a:latin typeface="+mj-lt"/>
              </a:rPr>
              <a:t> </a:t>
            </a:r>
            <a:r>
              <a:rPr lang="en-US" sz="2400" b="0" dirty="0">
                <a:latin typeface="+mj-lt"/>
              </a:rPr>
              <a:t>Benefits and burden distributed fairly</a:t>
            </a:r>
          </a:p>
          <a:p>
            <a:pPr lvl="3">
              <a:spcBef>
                <a:spcPts val="0"/>
              </a:spcBef>
            </a:pPr>
            <a:r>
              <a:rPr lang="en-US" sz="2400" b="0" dirty="0">
                <a:latin typeface="+mj-lt"/>
              </a:rPr>
              <a:t> Protect vulnerable populations</a:t>
            </a:r>
          </a:p>
          <a:p>
            <a:pPr lvl="3">
              <a:spcBef>
                <a:spcPts val="0"/>
              </a:spcBef>
            </a:pPr>
            <a:r>
              <a:rPr lang="en-US" sz="2400" dirty="0">
                <a:latin typeface="+mj-lt"/>
              </a:rPr>
              <a:t> Equitable access to benefits</a:t>
            </a:r>
            <a:endParaRPr lang="en-US" sz="24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2813891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425839"/>
            <a:ext cx="7500939" cy="561600"/>
          </a:xfrm>
        </p:spPr>
        <p:txBody>
          <a:bodyPr/>
          <a:lstStyle/>
          <a:p>
            <a:pPr algn="ctr"/>
            <a:r>
              <a:rPr lang="en-US" b="1" dirty="0"/>
              <a:t>IRB Approval</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897469" y="1327202"/>
            <a:ext cx="8119531" cy="5596468"/>
          </a:xfrm>
        </p:spPr>
        <p:txBody>
          <a:bodyPr/>
          <a:lstStyle/>
          <a:p>
            <a:pPr>
              <a:spcBef>
                <a:spcPts val="0"/>
              </a:spcBef>
              <a:buFont typeface="Arial" panose="020B0604020202020204" pitchFamily="34" charset="0"/>
              <a:buChar char="•"/>
            </a:pPr>
            <a:r>
              <a:rPr lang="en-US" sz="2800" b="0" dirty="0">
                <a:latin typeface="+mj-lt"/>
              </a:rPr>
              <a:t>  </a:t>
            </a:r>
            <a:r>
              <a:rPr lang="en-US" sz="2800" b="0" dirty="0">
                <a:solidFill>
                  <a:srgbClr val="FF0000"/>
                </a:solidFill>
                <a:latin typeface="+mj-lt"/>
              </a:rPr>
              <a:t>Institutional Review Board</a:t>
            </a:r>
          </a:p>
          <a:p>
            <a:pPr lvl="3">
              <a:spcBef>
                <a:spcPts val="0"/>
              </a:spcBef>
            </a:pPr>
            <a:r>
              <a:rPr lang="en-US" sz="2400" dirty="0">
                <a:latin typeface="+mj-lt"/>
              </a:rPr>
              <a:t> Guide “research”</a:t>
            </a:r>
          </a:p>
          <a:p>
            <a:pPr lvl="3">
              <a:spcBef>
                <a:spcPts val="0"/>
              </a:spcBef>
            </a:pPr>
            <a:r>
              <a:rPr lang="en-US" sz="2400" b="0" dirty="0">
                <a:latin typeface="+mj-lt"/>
              </a:rPr>
              <a:t> “systematic investigation designed to develop </a:t>
            </a:r>
            <a:r>
              <a:rPr lang="en-US" sz="2400" dirty="0">
                <a:latin typeface="+mj-lt"/>
              </a:rPr>
              <a:t>or contribute to generalizable knowledge”</a:t>
            </a:r>
          </a:p>
          <a:p>
            <a:pPr lvl="3">
              <a:spcBef>
                <a:spcPts val="0"/>
              </a:spcBef>
            </a:pPr>
            <a:endParaRPr lang="en-US" sz="800" b="0" dirty="0">
              <a:latin typeface="+mj-lt"/>
            </a:endParaRPr>
          </a:p>
          <a:p>
            <a:pPr>
              <a:spcBef>
                <a:spcPts val="0"/>
              </a:spcBef>
              <a:buFont typeface="Arial" panose="020B0604020202020204" pitchFamily="34" charset="0"/>
              <a:buChar char="•"/>
            </a:pPr>
            <a:r>
              <a:rPr lang="en-US" sz="2800" b="0" dirty="0">
                <a:latin typeface="+mj-lt"/>
              </a:rPr>
              <a:t> </a:t>
            </a:r>
            <a:r>
              <a:rPr lang="en-US" sz="2800" b="0" dirty="0">
                <a:solidFill>
                  <a:srgbClr val="FF0000"/>
                </a:solidFill>
                <a:latin typeface="+mj-lt"/>
              </a:rPr>
              <a:t>Human Subjects</a:t>
            </a:r>
          </a:p>
          <a:p>
            <a:pPr lvl="3">
              <a:spcBef>
                <a:spcPts val="0"/>
              </a:spcBef>
            </a:pPr>
            <a:r>
              <a:rPr lang="en-US" sz="2400" dirty="0">
                <a:latin typeface="+mj-lt"/>
              </a:rPr>
              <a:t> Living individuals about whom an investigator obtains data or identifiable private information</a:t>
            </a:r>
          </a:p>
          <a:p>
            <a:pPr lvl="3">
              <a:spcBef>
                <a:spcPts val="0"/>
              </a:spcBef>
            </a:pPr>
            <a:endParaRPr lang="en-US" sz="800" b="0" dirty="0">
              <a:latin typeface="+mj-lt"/>
            </a:endParaRPr>
          </a:p>
          <a:p>
            <a:pPr>
              <a:spcBef>
                <a:spcPts val="0"/>
              </a:spcBef>
              <a:buFont typeface="Arial" panose="020B0604020202020204" pitchFamily="34" charset="0"/>
              <a:buChar char="•"/>
            </a:pPr>
            <a:r>
              <a:rPr lang="en-US" sz="2800" b="0" dirty="0">
                <a:latin typeface="+mj-lt"/>
              </a:rPr>
              <a:t> </a:t>
            </a:r>
            <a:r>
              <a:rPr lang="en-US" sz="2800" b="0" dirty="0">
                <a:solidFill>
                  <a:srgbClr val="FF0000"/>
                </a:solidFill>
                <a:latin typeface="+mj-lt"/>
              </a:rPr>
              <a:t>TCD IRB</a:t>
            </a:r>
          </a:p>
          <a:p>
            <a:pPr lvl="3">
              <a:spcBef>
                <a:spcPts val="0"/>
              </a:spcBef>
            </a:pPr>
            <a:r>
              <a:rPr lang="en-US" sz="2400" dirty="0">
                <a:latin typeface="+mj-lt"/>
              </a:rPr>
              <a:t>Trinity Research Ethics Committee </a:t>
            </a:r>
          </a:p>
          <a:p>
            <a:pPr lvl="3">
              <a:spcBef>
                <a:spcPts val="0"/>
              </a:spcBef>
            </a:pPr>
            <a:r>
              <a:rPr lang="en-US" sz="2400" u="sng" dirty="0">
                <a:effectLst/>
                <a:latin typeface="+mj-lt"/>
              </a:rPr>
              <a:t>Policy on Good Research Practice</a:t>
            </a:r>
          </a:p>
          <a:p>
            <a:pPr lvl="3">
              <a:spcBef>
                <a:spcPts val="0"/>
              </a:spcBef>
            </a:pPr>
            <a:r>
              <a:rPr lang="en-US" sz="2400" dirty="0"/>
              <a:t>Approved as Policy by Board (16th June 2021)</a:t>
            </a:r>
          </a:p>
          <a:p>
            <a:pPr lvl="3">
              <a:spcBef>
                <a:spcPts val="0"/>
              </a:spcBef>
            </a:pPr>
            <a:r>
              <a:rPr lang="en-US" sz="1800" b="0" dirty="0">
                <a:latin typeface="+mj-lt"/>
              </a:rPr>
              <a:t>https://www.tcd.ie/about/policies/Good_Research_Practice_June2021.pdf</a:t>
            </a: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latin typeface="+mj-lt"/>
            </a:endParaRPr>
          </a:p>
          <a:p>
            <a:pPr marL="342900" indent="-342900">
              <a:buFont typeface="Arial" panose="020B0604020202020204" pitchFamily="34" charset="0"/>
              <a:buChar char="•"/>
            </a:pPr>
            <a:endParaRPr lang="en-US" sz="2800" b="0" dirty="0">
              <a:solidFill>
                <a:srgbClr val="FF0000"/>
              </a:solidFill>
              <a:latin typeface="+mj-lt"/>
            </a:endParaRPr>
          </a:p>
        </p:txBody>
      </p:sp>
    </p:spTree>
    <p:extLst>
      <p:ext uri="{BB962C8B-B14F-4D97-AF65-F5344CB8AC3E}">
        <p14:creationId xmlns:p14="http://schemas.microsoft.com/office/powerpoint/2010/main" val="276341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E2DE9C-5130-4970-AFB1-3A1BBD003314}"/>
              </a:ext>
            </a:extLst>
          </p:cNvPr>
          <p:cNvPicPr>
            <a:picLocks noChangeAspect="1"/>
          </p:cNvPicPr>
          <p:nvPr/>
        </p:nvPicPr>
        <p:blipFill>
          <a:blip r:embed="rId2"/>
          <a:stretch>
            <a:fillRect/>
          </a:stretch>
        </p:blipFill>
        <p:spPr>
          <a:xfrm>
            <a:off x="1933968" y="68263"/>
            <a:ext cx="5276065" cy="6397625"/>
          </a:xfrm>
          <a:prstGeom prst="rect">
            <a:avLst/>
          </a:prstGeom>
          <a:noFill/>
        </p:spPr>
      </p:pic>
    </p:spTree>
    <p:extLst>
      <p:ext uri="{BB962C8B-B14F-4D97-AF65-F5344CB8AC3E}">
        <p14:creationId xmlns:p14="http://schemas.microsoft.com/office/powerpoint/2010/main" val="3856102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A3C6-9FE7-471A-8CDF-1CEB98C9AC7A}"/>
              </a:ext>
            </a:extLst>
          </p:cNvPr>
          <p:cNvSpPr>
            <a:spLocks noGrp="1"/>
          </p:cNvSpPr>
          <p:nvPr>
            <p:ph type="title"/>
          </p:nvPr>
        </p:nvSpPr>
        <p:spPr>
          <a:xfrm>
            <a:off x="821530" y="1444756"/>
            <a:ext cx="7500939" cy="561600"/>
          </a:xfrm>
        </p:spPr>
        <p:txBody>
          <a:bodyPr/>
          <a:lstStyle/>
          <a:p>
            <a:pPr algn="ctr"/>
            <a:br>
              <a:rPr lang="en-US" b="1" dirty="0"/>
            </a:br>
            <a:br>
              <a:rPr lang="en-US" b="1" dirty="0"/>
            </a:br>
            <a:br>
              <a:rPr lang="en-US" b="1" dirty="0"/>
            </a:br>
            <a:br>
              <a:rPr lang="en-US" b="1" dirty="0"/>
            </a:br>
            <a:r>
              <a:rPr lang="en-US" b="1" dirty="0"/>
              <a:t>Acknowledgements</a:t>
            </a:r>
            <a:br>
              <a:rPr lang="en-US" b="1" dirty="0"/>
            </a:br>
            <a:endParaRPr lang="en-US" b="1" dirty="0"/>
          </a:p>
        </p:txBody>
      </p:sp>
      <p:sp>
        <p:nvSpPr>
          <p:cNvPr id="3" name="Text Placeholder 2">
            <a:extLst>
              <a:ext uri="{FF2B5EF4-FFF2-40B4-BE49-F238E27FC236}">
                <a16:creationId xmlns:a16="http://schemas.microsoft.com/office/drawing/2014/main" id="{402973A6-4ED6-4727-8E48-9AA82786014D}"/>
              </a:ext>
            </a:extLst>
          </p:cNvPr>
          <p:cNvSpPr>
            <a:spLocks noGrp="1"/>
          </p:cNvSpPr>
          <p:nvPr>
            <p:ph type="body" sz="quarter" idx="10"/>
          </p:nvPr>
        </p:nvSpPr>
        <p:spPr>
          <a:xfrm>
            <a:off x="659342" y="1904887"/>
            <a:ext cx="7500938" cy="4040188"/>
          </a:xfrm>
        </p:spPr>
        <p:txBody>
          <a:bodyPr/>
          <a:lstStyle/>
          <a:p>
            <a:r>
              <a:rPr lang="en-US" sz="3200" b="0" dirty="0"/>
              <a:t>Siobhan Hedigan</a:t>
            </a:r>
            <a:r>
              <a:rPr lang="en-US" sz="3200" b="0"/>
              <a:t>, Class Support</a:t>
            </a:r>
            <a:endParaRPr lang="en-US" sz="3200" b="0" dirty="0"/>
          </a:p>
          <a:p>
            <a:r>
              <a:rPr lang="en-US" sz="3200" b="0" dirty="0"/>
              <a:t>Dr. Mark Ward, Content</a:t>
            </a:r>
          </a:p>
          <a:p>
            <a:pPr algn="ctr"/>
            <a:endParaRPr lang="en-US" sz="3600" dirty="0"/>
          </a:p>
          <a:p>
            <a:pPr algn="ctr"/>
            <a:r>
              <a:rPr lang="en-US" sz="3600" dirty="0">
                <a:solidFill>
                  <a:schemeClr val="accent1"/>
                </a:solidFill>
              </a:rPr>
              <a:t>QUESTIONS?</a:t>
            </a:r>
          </a:p>
          <a:p>
            <a:pPr algn="ctr"/>
            <a:r>
              <a:rPr lang="en-US" sz="3600" dirty="0">
                <a:solidFill>
                  <a:srgbClr val="FF0000"/>
                </a:solidFill>
              </a:rPr>
              <a:t>THANK YOU!</a:t>
            </a:r>
          </a:p>
        </p:txBody>
      </p:sp>
    </p:spTree>
    <p:extLst>
      <p:ext uri="{BB962C8B-B14F-4D97-AF65-F5344CB8AC3E}">
        <p14:creationId xmlns:p14="http://schemas.microsoft.com/office/powerpoint/2010/main" val="133342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7FE72A-182C-4545-9524-15A6C5E6F36B}"/>
              </a:ext>
            </a:extLst>
          </p:cNvPr>
          <p:cNvSpPr>
            <a:spLocks noGrp="1"/>
          </p:cNvSpPr>
          <p:nvPr>
            <p:ph type="title"/>
          </p:nvPr>
        </p:nvSpPr>
        <p:spPr>
          <a:xfrm>
            <a:off x="821530" y="914400"/>
            <a:ext cx="7500939" cy="561600"/>
          </a:xfrm>
        </p:spPr>
        <p:txBody>
          <a:bodyPr/>
          <a:lstStyle/>
          <a:p>
            <a:pPr algn="ctr"/>
            <a:r>
              <a:rPr lang="en-US" b="1" dirty="0"/>
              <a:t>Process for Drawing Conclusions </a:t>
            </a:r>
            <a:br>
              <a:rPr lang="en-US" b="1" dirty="0"/>
            </a:br>
            <a:r>
              <a:rPr lang="en-US" b="1" dirty="0"/>
              <a:t>from Research</a:t>
            </a:r>
          </a:p>
        </p:txBody>
      </p:sp>
      <p:sp>
        <p:nvSpPr>
          <p:cNvPr id="4" name="Text Placeholder 3">
            <a:extLst>
              <a:ext uri="{FF2B5EF4-FFF2-40B4-BE49-F238E27FC236}">
                <a16:creationId xmlns:a16="http://schemas.microsoft.com/office/drawing/2014/main" id="{8639FA5C-BF4E-46A8-AE95-6E26753A2242}"/>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60499A0-F09E-47CD-94D8-354D6478EFD7}"/>
              </a:ext>
            </a:extLst>
          </p:cNvPr>
          <p:cNvSpPr>
            <a:spLocks noGrp="1"/>
          </p:cNvSpPr>
          <p:nvPr>
            <p:ph type="body" sz="quarter" idx="11"/>
          </p:nvPr>
        </p:nvSpPr>
        <p:spPr/>
        <p:txBody>
          <a:bodyPr/>
          <a:lstStyle/>
          <a:p>
            <a:endParaRPr lang="en-US" dirty="0"/>
          </a:p>
        </p:txBody>
      </p:sp>
      <p:pic>
        <p:nvPicPr>
          <p:cNvPr id="7" name="Picture 6">
            <a:extLst>
              <a:ext uri="{FF2B5EF4-FFF2-40B4-BE49-F238E27FC236}">
                <a16:creationId xmlns:a16="http://schemas.microsoft.com/office/drawing/2014/main" id="{48CEA10B-7993-4200-A42E-C561F3268AB1}"/>
              </a:ext>
            </a:extLst>
          </p:cNvPr>
          <p:cNvPicPr>
            <a:picLocks noChangeAspect="1"/>
          </p:cNvPicPr>
          <p:nvPr/>
        </p:nvPicPr>
        <p:blipFill>
          <a:blip r:embed="rId2"/>
          <a:stretch>
            <a:fillRect/>
          </a:stretch>
        </p:blipFill>
        <p:spPr>
          <a:xfrm>
            <a:off x="240294" y="1893455"/>
            <a:ext cx="8815811" cy="3974909"/>
          </a:xfrm>
          <a:prstGeom prst="rect">
            <a:avLst/>
          </a:prstGeom>
        </p:spPr>
      </p:pic>
      <p:sp>
        <p:nvSpPr>
          <p:cNvPr id="2" name="TextBox 1">
            <a:extLst>
              <a:ext uri="{FF2B5EF4-FFF2-40B4-BE49-F238E27FC236}">
                <a16:creationId xmlns:a16="http://schemas.microsoft.com/office/drawing/2014/main" id="{08A6D7DD-9562-4CC0-81B4-AD13AB955EF5}"/>
              </a:ext>
            </a:extLst>
          </p:cNvPr>
          <p:cNvSpPr txBox="1"/>
          <p:nvPr/>
        </p:nvSpPr>
        <p:spPr>
          <a:xfrm>
            <a:off x="152400" y="6101153"/>
            <a:ext cx="3135730" cy="369332"/>
          </a:xfrm>
          <a:prstGeom prst="rect">
            <a:avLst/>
          </a:prstGeom>
          <a:noFill/>
        </p:spPr>
        <p:txBody>
          <a:bodyPr wrap="none" rtlCol="0">
            <a:spAutoFit/>
          </a:bodyPr>
          <a:lstStyle/>
          <a:p>
            <a:r>
              <a:rPr lang="en-US" dirty="0"/>
              <a:t>* Hully, Cummings, et al. 4</a:t>
            </a:r>
            <a:r>
              <a:rPr lang="en-US" baseline="30000" dirty="0"/>
              <a:t>th</a:t>
            </a:r>
            <a:r>
              <a:rPr lang="en-US" dirty="0"/>
              <a:t> ed.</a:t>
            </a:r>
          </a:p>
        </p:txBody>
      </p:sp>
    </p:spTree>
    <p:extLst>
      <p:ext uri="{BB962C8B-B14F-4D97-AF65-F5344CB8AC3E}">
        <p14:creationId xmlns:p14="http://schemas.microsoft.com/office/powerpoint/2010/main" val="380215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639400"/>
            <a:ext cx="7500939" cy="561600"/>
          </a:xfrm>
        </p:spPr>
        <p:txBody>
          <a:bodyPr/>
          <a:lstStyle/>
          <a:p>
            <a:pPr algn="ctr"/>
            <a:r>
              <a:rPr lang="en-US" b="1" dirty="0"/>
              <a:t>Developing your Research Question</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1083733" y="1604657"/>
            <a:ext cx="7694613" cy="5058611"/>
          </a:xfrm>
        </p:spPr>
        <p:txBody>
          <a:bodyPr/>
          <a:lstStyle/>
          <a:p>
            <a:pPr marL="342900" indent="-342900">
              <a:buFont typeface="Arial" panose="020B0604020202020204" pitchFamily="34" charset="0"/>
              <a:buChar char="•"/>
            </a:pPr>
            <a:r>
              <a:rPr lang="en-US" sz="2800" b="0" dirty="0">
                <a:latin typeface="+mj-lt"/>
              </a:rPr>
              <a:t>Master the literature</a:t>
            </a:r>
          </a:p>
          <a:p>
            <a:pPr marL="342900" indent="-342900">
              <a:buFont typeface="Arial" panose="020B0604020202020204" pitchFamily="34" charset="0"/>
              <a:buChar char="•"/>
            </a:pPr>
            <a:r>
              <a:rPr lang="en-US" sz="2800" b="0" dirty="0">
                <a:latin typeface="+mj-lt"/>
              </a:rPr>
              <a:t>Be alert to new ideas and techniques</a:t>
            </a:r>
          </a:p>
          <a:p>
            <a:pPr marL="342900" indent="-342900">
              <a:buFont typeface="Arial" panose="020B0604020202020204" pitchFamily="34" charset="0"/>
              <a:buChar char="•"/>
            </a:pPr>
            <a:r>
              <a:rPr lang="en-US" sz="2800" b="0" dirty="0">
                <a:latin typeface="+mj-lt"/>
              </a:rPr>
              <a:t>Use your imagination!!!</a:t>
            </a:r>
          </a:p>
          <a:p>
            <a:pPr marL="342900" indent="-342900">
              <a:buFont typeface="Arial" panose="020B0604020202020204" pitchFamily="34" charset="0"/>
              <a:buChar char="•"/>
            </a:pPr>
            <a:endParaRPr lang="en-US" sz="800" b="0" dirty="0">
              <a:latin typeface="+mj-lt"/>
            </a:endParaRPr>
          </a:p>
          <a:p>
            <a:pPr marL="342900" indent="-342900">
              <a:buFont typeface="Arial" panose="020B0604020202020204" pitchFamily="34" charset="0"/>
              <a:buChar char="•"/>
            </a:pPr>
            <a:r>
              <a:rPr lang="en-US" sz="2800" b="0" dirty="0">
                <a:latin typeface="+mj-lt"/>
              </a:rPr>
              <a:t>Find a </a:t>
            </a:r>
            <a:r>
              <a:rPr lang="en-US" sz="2800" dirty="0">
                <a:solidFill>
                  <a:srgbClr val="FF0000"/>
                </a:solidFill>
                <a:latin typeface="+mj-lt"/>
              </a:rPr>
              <a:t>mentor</a:t>
            </a:r>
            <a:r>
              <a:rPr lang="en-US" sz="2800" b="0" dirty="0">
                <a:latin typeface="+mj-lt"/>
              </a:rPr>
              <a:t> to help with your choices</a:t>
            </a:r>
          </a:p>
          <a:p>
            <a:pPr marL="911225" lvl="2" indent="-342900"/>
            <a:r>
              <a:rPr lang="en-US" sz="2800" dirty="0">
                <a:latin typeface="+mj-lt"/>
              </a:rPr>
              <a:t>Experience</a:t>
            </a:r>
          </a:p>
          <a:p>
            <a:pPr marL="911225" lvl="2" indent="-342900"/>
            <a:r>
              <a:rPr lang="en-US" sz="2800" b="0" dirty="0">
                <a:latin typeface="+mj-lt"/>
              </a:rPr>
              <a:t>Time (!!!)</a:t>
            </a:r>
          </a:p>
          <a:p>
            <a:endParaRPr lang="en-US" dirty="0"/>
          </a:p>
        </p:txBody>
      </p:sp>
    </p:spTree>
    <p:extLst>
      <p:ext uri="{BB962C8B-B14F-4D97-AF65-F5344CB8AC3E}">
        <p14:creationId xmlns:p14="http://schemas.microsoft.com/office/powerpoint/2010/main" val="413844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343067"/>
            <a:ext cx="7500939" cy="561600"/>
          </a:xfrm>
        </p:spPr>
        <p:txBody>
          <a:bodyPr/>
          <a:lstStyle/>
          <a:p>
            <a:pPr algn="ctr"/>
            <a:r>
              <a:rPr lang="en-US" b="1" dirty="0"/>
              <a:t>A Good Research Question: </a:t>
            </a:r>
            <a:r>
              <a:rPr lang="en-US" b="1" dirty="0">
                <a:solidFill>
                  <a:srgbClr val="FF0000"/>
                </a:solidFill>
              </a:rPr>
              <a:t>FINER</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1727200" y="1192535"/>
            <a:ext cx="7213600" cy="4691800"/>
          </a:xfrm>
        </p:spPr>
        <p:txBody>
          <a:bodyPr/>
          <a:lstStyle/>
          <a:p>
            <a:pPr marL="342900" indent="-342900">
              <a:buFont typeface="Arial" panose="020B0604020202020204" pitchFamily="34" charset="0"/>
              <a:buChar char="•"/>
            </a:pPr>
            <a:r>
              <a:rPr lang="en-US" sz="2800" b="0" dirty="0">
                <a:solidFill>
                  <a:srgbClr val="FF0000"/>
                </a:solidFill>
                <a:latin typeface="+mj-lt"/>
              </a:rPr>
              <a:t>Feasible</a:t>
            </a:r>
          </a:p>
          <a:p>
            <a:pPr marL="466725" lvl="3" indent="0">
              <a:spcBef>
                <a:spcPts val="0"/>
              </a:spcBef>
            </a:pPr>
            <a:r>
              <a:rPr lang="en-US" dirty="0">
                <a:latin typeface="+mj-lt"/>
              </a:rPr>
              <a:t> Adequate sample</a:t>
            </a:r>
          </a:p>
          <a:p>
            <a:pPr marL="466725" lvl="3" indent="0">
              <a:spcBef>
                <a:spcPts val="0"/>
              </a:spcBef>
            </a:pPr>
            <a:r>
              <a:rPr lang="en-US" dirty="0">
                <a:latin typeface="+mj-lt"/>
              </a:rPr>
              <a:t> Adequate technical expertise</a:t>
            </a:r>
          </a:p>
          <a:p>
            <a:pPr marL="466725" lvl="3" indent="0">
              <a:spcBef>
                <a:spcPts val="0"/>
              </a:spcBef>
            </a:pPr>
            <a:r>
              <a:rPr lang="en-US" b="0" dirty="0">
                <a:latin typeface="+mj-lt"/>
              </a:rPr>
              <a:t> Affordable</a:t>
            </a:r>
          </a:p>
          <a:p>
            <a:pPr marL="466725" lvl="3" indent="0">
              <a:spcBef>
                <a:spcPts val="0"/>
              </a:spcBef>
            </a:pPr>
            <a:r>
              <a:rPr lang="en-US" b="0" dirty="0">
                <a:latin typeface="+mj-lt"/>
              </a:rPr>
              <a:t> Scope is </a:t>
            </a:r>
            <a:r>
              <a:rPr lang="en-US" dirty="0">
                <a:latin typeface="+mj-lt"/>
              </a:rPr>
              <a:t>manageable</a:t>
            </a:r>
            <a:endParaRPr lang="en-US" b="0" dirty="0">
              <a:solidFill>
                <a:srgbClr val="FF0000"/>
              </a:solidFill>
              <a:latin typeface="+mj-lt"/>
            </a:endParaRPr>
          </a:p>
          <a:p>
            <a:pPr lvl="1">
              <a:spcBef>
                <a:spcPts val="0"/>
              </a:spcBef>
              <a:buFont typeface="Arial" panose="020B0604020202020204" pitchFamily="34" charset="0"/>
              <a:buChar char="•"/>
            </a:pPr>
            <a:r>
              <a:rPr lang="en-US" sz="2800" b="0" dirty="0">
                <a:solidFill>
                  <a:srgbClr val="FF0000"/>
                </a:solidFill>
                <a:latin typeface="+mj-lt"/>
              </a:rPr>
              <a:t>Interesting</a:t>
            </a:r>
          </a:p>
          <a:p>
            <a:pPr lvl="3">
              <a:spcBef>
                <a:spcPts val="0"/>
              </a:spcBef>
            </a:pPr>
            <a:r>
              <a:rPr lang="en-US" dirty="0">
                <a:latin typeface="+mj-lt"/>
              </a:rPr>
              <a:t>Intrigues you and your friends!</a:t>
            </a:r>
            <a:endParaRPr lang="en-US" sz="800" b="0" dirty="0">
              <a:latin typeface="+mj-lt"/>
            </a:endParaRPr>
          </a:p>
          <a:p>
            <a:pPr lvl="1">
              <a:spcBef>
                <a:spcPts val="0"/>
              </a:spcBef>
              <a:buFont typeface="Arial" panose="020B0604020202020204" pitchFamily="34" charset="0"/>
              <a:buChar char="•"/>
            </a:pPr>
            <a:r>
              <a:rPr lang="en-US" sz="2800" b="0" dirty="0">
                <a:solidFill>
                  <a:srgbClr val="FF0000"/>
                </a:solidFill>
                <a:latin typeface="+mj-lt"/>
              </a:rPr>
              <a:t>Novel</a:t>
            </a:r>
          </a:p>
          <a:p>
            <a:pPr lvl="3">
              <a:spcBef>
                <a:spcPts val="0"/>
              </a:spcBef>
            </a:pPr>
            <a:r>
              <a:rPr lang="en-US" b="0" dirty="0">
                <a:latin typeface="+mj-lt"/>
              </a:rPr>
              <a:t>Extends or refutes previous studies</a:t>
            </a:r>
          </a:p>
          <a:p>
            <a:pPr lvl="1">
              <a:spcBef>
                <a:spcPts val="0"/>
              </a:spcBef>
              <a:buFont typeface="Arial" panose="020B0604020202020204" pitchFamily="34" charset="0"/>
              <a:buChar char="•"/>
            </a:pPr>
            <a:r>
              <a:rPr lang="en-US" sz="2800" b="0" dirty="0">
                <a:solidFill>
                  <a:srgbClr val="FF0000"/>
                </a:solidFill>
                <a:latin typeface="+mj-lt"/>
              </a:rPr>
              <a:t>Ethical</a:t>
            </a:r>
          </a:p>
          <a:p>
            <a:pPr lvl="3">
              <a:spcBef>
                <a:spcPts val="0"/>
              </a:spcBef>
            </a:pPr>
            <a:r>
              <a:rPr lang="en-US" b="0" dirty="0">
                <a:latin typeface="+mj-lt"/>
              </a:rPr>
              <a:t>DO NO HARM – IRB approved</a:t>
            </a:r>
          </a:p>
          <a:p>
            <a:pPr lvl="1">
              <a:spcBef>
                <a:spcPts val="0"/>
              </a:spcBef>
              <a:buFont typeface="Arial" panose="020B0604020202020204" pitchFamily="34" charset="0"/>
              <a:buChar char="•"/>
            </a:pPr>
            <a:r>
              <a:rPr lang="en-US" sz="2800" b="0" dirty="0">
                <a:solidFill>
                  <a:srgbClr val="FF0000"/>
                </a:solidFill>
                <a:latin typeface="+mj-lt"/>
              </a:rPr>
              <a:t>Relevant</a:t>
            </a:r>
          </a:p>
          <a:p>
            <a:pPr lvl="3">
              <a:spcBef>
                <a:spcPts val="0"/>
              </a:spcBef>
            </a:pPr>
            <a:r>
              <a:rPr lang="en-US" b="0" dirty="0">
                <a:latin typeface="+mj-lt"/>
              </a:rPr>
              <a:t>To scientific knowledge</a:t>
            </a:r>
          </a:p>
          <a:p>
            <a:pPr lvl="3">
              <a:spcBef>
                <a:spcPts val="0"/>
              </a:spcBef>
            </a:pPr>
            <a:r>
              <a:rPr lang="en-US" b="0" dirty="0">
                <a:latin typeface="+mj-lt"/>
              </a:rPr>
              <a:t>To clinical and health policy</a:t>
            </a:r>
          </a:p>
          <a:p>
            <a:pPr lvl="3">
              <a:spcBef>
                <a:spcPts val="0"/>
              </a:spcBef>
            </a:pPr>
            <a:r>
              <a:rPr lang="en-US" b="0" dirty="0">
                <a:latin typeface="+mj-lt"/>
              </a:rPr>
              <a:t>To future research</a:t>
            </a:r>
          </a:p>
          <a:p>
            <a:pPr marL="911225" lvl="2" indent="-342900"/>
            <a:endParaRPr lang="en-US" sz="2800" b="0" dirty="0">
              <a:latin typeface="+mj-lt"/>
            </a:endParaRPr>
          </a:p>
          <a:p>
            <a:endParaRPr lang="en-US" dirty="0"/>
          </a:p>
        </p:txBody>
      </p:sp>
    </p:spTree>
    <p:extLst>
      <p:ext uri="{BB962C8B-B14F-4D97-AF65-F5344CB8AC3E}">
        <p14:creationId xmlns:p14="http://schemas.microsoft.com/office/powerpoint/2010/main" val="408460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38F8-BC7E-440E-ADB7-7A15A656E1A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FB844C6-6CBE-48E7-9C4C-5D6D7DA6A2BC}"/>
              </a:ext>
            </a:extLst>
          </p:cNvPr>
          <p:cNvSpPr>
            <a:spLocks noGrp="1"/>
          </p:cNvSpPr>
          <p:nvPr>
            <p:ph type="body" sz="quarter" idx="10"/>
          </p:nvPr>
        </p:nvSpPr>
        <p:spPr>
          <a:xfrm>
            <a:off x="814386" y="4047067"/>
            <a:ext cx="7500938" cy="1557867"/>
          </a:xfrm>
        </p:spPr>
        <p:txBody>
          <a:bodyPr/>
          <a:lstStyle/>
          <a:p>
            <a:pPr algn="l"/>
            <a:r>
              <a:rPr lang="en-US" i="0" u="none" strike="noStrike" baseline="0" dirty="0">
                <a:latin typeface="AGaramondPro-Regular"/>
              </a:rPr>
              <a:t>Last sentence of INTRODUCTION:</a:t>
            </a:r>
          </a:p>
          <a:p>
            <a:pPr algn="l"/>
            <a:r>
              <a:rPr lang="en-US" b="0" i="0" u="none" strike="noStrike" baseline="0" dirty="0">
                <a:latin typeface="AGaramondPro-Regular"/>
              </a:rPr>
              <a:t>Since previous studies on the </a:t>
            </a:r>
            <a:r>
              <a:rPr lang="en-US" b="0" i="0" u="none" strike="noStrike" baseline="0" dirty="0">
                <a:solidFill>
                  <a:srgbClr val="FF0000"/>
                </a:solidFill>
                <a:latin typeface="AGaramondPro-Regular"/>
              </a:rPr>
              <a:t>mortality risk associated with loneliness and/or social isolation</a:t>
            </a:r>
            <a:r>
              <a:rPr lang="en-US" b="0" i="0" u="none" strike="noStrike" baseline="0" dirty="0">
                <a:latin typeface="AGaramondPro-Regular"/>
              </a:rPr>
              <a:t> have not explicitly captured combinations of the two constructs, </a:t>
            </a:r>
            <a:r>
              <a:rPr lang="en-US" b="0" i="0" u="none" strike="noStrike" baseline="0" dirty="0">
                <a:highlight>
                  <a:srgbClr val="FFFF00"/>
                </a:highlight>
                <a:latin typeface="AGaramondPro-Regular"/>
              </a:rPr>
              <a:t>our aim was to examine whether the concordance and discordance between the two was </a:t>
            </a:r>
            <a:r>
              <a:rPr lang="en-US" b="0" i="0" u="sng" strike="noStrike" baseline="0" dirty="0">
                <a:solidFill>
                  <a:srgbClr val="FF0000"/>
                </a:solidFill>
                <a:highlight>
                  <a:srgbClr val="FFFF00"/>
                </a:highlight>
                <a:latin typeface="AGaramondPro-Regular"/>
              </a:rPr>
              <a:t>associated</a:t>
            </a:r>
            <a:r>
              <a:rPr lang="en-US" b="0" i="0" u="none" strike="noStrike" baseline="0" dirty="0">
                <a:highlight>
                  <a:srgbClr val="FFFF00"/>
                </a:highlight>
                <a:latin typeface="AGaramondPro-Regular"/>
              </a:rPr>
              <a:t> with increased mortality risk.</a:t>
            </a:r>
            <a:endParaRPr lang="en-US" dirty="0">
              <a:highlight>
                <a:srgbClr val="FFFF00"/>
              </a:highlight>
            </a:endParaRPr>
          </a:p>
        </p:txBody>
      </p:sp>
      <p:sp>
        <p:nvSpPr>
          <p:cNvPr id="4" name="Text Placeholder 3">
            <a:extLst>
              <a:ext uri="{FF2B5EF4-FFF2-40B4-BE49-F238E27FC236}">
                <a16:creationId xmlns:a16="http://schemas.microsoft.com/office/drawing/2014/main" id="{D59C4446-A9A3-4E15-838A-C9055E6CBAB6}"/>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FD5DFC9C-A060-4AAD-B57D-D6A4CF99B582}"/>
              </a:ext>
            </a:extLst>
          </p:cNvPr>
          <p:cNvPicPr>
            <a:picLocks noChangeAspect="1"/>
          </p:cNvPicPr>
          <p:nvPr/>
        </p:nvPicPr>
        <p:blipFill>
          <a:blip r:embed="rId2"/>
          <a:stretch>
            <a:fillRect/>
          </a:stretch>
        </p:blipFill>
        <p:spPr>
          <a:xfrm>
            <a:off x="828674" y="412963"/>
            <a:ext cx="7923213" cy="3262499"/>
          </a:xfrm>
          <a:prstGeom prst="rect">
            <a:avLst/>
          </a:prstGeom>
        </p:spPr>
      </p:pic>
    </p:spTree>
    <p:extLst>
      <p:ext uri="{BB962C8B-B14F-4D97-AF65-F5344CB8AC3E}">
        <p14:creationId xmlns:p14="http://schemas.microsoft.com/office/powerpoint/2010/main" val="311587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BDBF-8BCB-6B41-BADD-E5CCD5D5FBB5}"/>
              </a:ext>
            </a:extLst>
          </p:cNvPr>
          <p:cNvSpPr>
            <a:spLocks noGrp="1"/>
          </p:cNvSpPr>
          <p:nvPr>
            <p:ph type="title"/>
          </p:nvPr>
        </p:nvSpPr>
        <p:spPr>
          <a:xfrm>
            <a:off x="821530" y="343067"/>
            <a:ext cx="7500939" cy="561600"/>
          </a:xfrm>
        </p:spPr>
        <p:txBody>
          <a:bodyPr/>
          <a:lstStyle/>
          <a:p>
            <a:pPr algn="ctr"/>
            <a:r>
              <a:rPr lang="en-US" b="1" dirty="0">
                <a:solidFill>
                  <a:schemeClr val="accent1"/>
                </a:solidFill>
              </a:rPr>
              <a:t> Research Hypothesis </a:t>
            </a:r>
          </a:p>
        </p:txBody>
      </p:sp>
      <p:sp>
        <p:nvSpPr>
          <p:cNvPr id="3" name="Text Placeholder 2">
            <a:extLst>
              <a:ext uri="{FF2B5EF4-FFF2-40B4-BE49-F238E27FC236}">
                <a16:creationId xmlns:a16="http://schemas.microsoft.com/office/drawing/2014/main" id="{1077DDA0-28A7-4E42-A4B5-DF5BFC769357}"/>
              </a:ext>
            </a:extLst>
          </p:cNvPr>
          <p:cNvSpPr>
            <a:spLocks noGrp="1"/>
          </p:cNvSpPr>
          <p:nvPr>
            <p:ph type="body" sz="quarter" idx="10"/>
          </p:nvPr>
        </p:nvSpPr>
        <p:spPr>
          <a:xfrm>
            <a:off x="965198" y="1463468"/>
            <a:ext cx="8026401" cy="4691800"/>
          </a:xfrm>
        </p:spPr>
        <p:txBody>
          <a:bodyPr/>
          <a:lstStyle/>
          <a:p>
            <a:pPr marL="342900" indent="-342900">
              <a:buFont typeface="Arial" panose="020B0604020202020204" pitchFamily="34" charset="0"/>
              <a:buChar char="•"/>
            </a:pPr>
            <a:r>
              <a:rPr lang="en-US" sz="2800" b="0" dirty="0">
                <a:latin typeface="+mj-lt"/>
              </a:rPr>
              <a:t>Restatement of the </a:t>
            </a:r>
            <a:r>
              <a:rPr lang="en-US" sz="2800" b="0" dirty="0">
                <a:solidFill>
                  <a:srgbClr val="FF0000"/>
                </a:solidFill>
                <a:latin typeface="+mj-lt"/>
              </a:rPr>
              <a:t>study question</a:t>
            </a:r>
          </a:p>
          <a:p>
            <a:pPr marL="342900" indent="-342900">
              <a:buFont typeface="Arial" panose="020B0604020202020204" pitchFamily="34" charset="0"/>
              <a:buChar char="•"/>
            </a:pPr>
            <a:endParaRPr lang="en-US" sz="800" b="0" dirty="0">
              <a:latin typeface="+mj-lt"/>
            </a:endParaRPr>
          </a:p>
          <a:p>
            <a:pPr>
              <a:spcBef>
                <a:spcPts val="0"/>
              </a:spcBef>
              <a:buFont typeface="Arial" panose="020B0604020202020204" pitchFamily="34" charset="0"/>
              <a:buChar char="•"/>
            </a:pPr>
            <a:r>
              <a:rPr lang="en-US" sz="2800" b="0" dirty="0">
                <a:latin typeface="+mj-lt"/>
              </a:rPr>
              <a:t>   Summarizes the </a:t>
            </a:r>
            <a:r>
              <a:rPr lang="en-US" sz="2800" b="0" dirty="0">
                <a:solidFill>
                  <a:srgbClr val="FF0000"/>
                </a:solidFill>
                <a:latin typeface="+mj-lt"/>
              </a:rPr>
              <a:t>main elements </a:t>
            </a:r>
            <a:r>
              <a:rPr lang="en-US" sz="2800" b="0" dirty="0">
                <a:latin typeface="+mj-lt"/>
              </a:rPr>
              <a:t>of the study</a:t>
            </a:r>
          </a:p>
          <a:p>
            <a:pPr marL="466725" lvl="3" indent="0">
              <a:spcBef>
                <a:spcPts val="0"/>
              </a:spcBef>
            </a:pPr>
            <a:r>
              <a:rPr lang="en-US" sz="2400" dirty="0">
                <a:latin typeface="+mj-lt"/>
              </a:rPr>
              <a:t>   Sample</a:t>
            </a:r>
          </a:p>
          <a:p>
            <a:pPr marL="466725" lvl="3" indent="0">
              <a:spcBef>
                <a:spcPts val="0"/>
              </a:spcBef>
            </a:pPr>
            <a:r>
              <a:rPr lang="en-US" sz="2400" dirty="0">
                <a:latin typeface="+mj-lt"/>
              </a:rPr>
              <a:t>   Predictor</a:t>
            </a:r>
          </a:p>
          <a:p>
            <a:pPr marL="466725" lvl="3" indent="0">
              <a:spcBef>
                <a:spcPts val="0"/>
              </a:spcBef>
            </a:pPr>
            <a:r>
              <a:rPr lang="en-US" sz="2400" dirty="0">
                <a:latin typeface="+mj-lt"/>
              </a:rPr>
              <a:t>   Outcome</a:t>
            </a:r>
          </a:p>
          <a:p>
            <a:pPr marL="466725" lvl="3" indent="0">
              <a:spcBef>
                <a:spcPts val="0"/>
              </a:spcBef>
            </a:pPr>
            <a:endParaRPr lang="en-US" sz="800" dirty="0">
              <a:latin typeface="+mj-lt"/>
            </a:endParaRPr>
          </a:p>
          <a:p>
            <a:pPr indent="342900">
              <a:spcBef>
                <a:spcPts val="0"/>
              </a:spcBef>
              <a:buFont typeface="Arial" panose="020B0604020202020204" pitchFamily="34" charset="0"/>
              <a:buChar char="•"/>
            </a:pPr>
            <a:r>
              <a:rPr lang="en-US" sz="2800" b="0" dirty="0">
                <a:latin typeface="+mj-lt"/>
              </a:rPr>
              <a:t>Examines if an </a:t>
            </a:r>
            <a:r>
              <a:rPr lang="en-US" sz="2800" b="0" dirty="0">
                <a:solidFill>
                  <a:srgbClr val="FF0000"/>
                </a:solidFill>
                <a:latin typeface="+mj-lt"/>
              </a:rPr>
              <a:t>association</a:t>
            </a:r>
            <a:r>
              <a:rPr lang="en-US" sz="2800" b="0" dirty="0">
                <a:latin typeface="+mj-lt"/>
              </a:rPr>
              <a:t> is present</a:t>
            </a:r>
          </a:p>
          <a:p>
            <a:pPr lvl="1" indent="0">
              <a:spcBef>
                <a:spcPts val="0"/>
              </a:spcBef>
              <a:buNone/>
            </a:pPr>
            <a:r>
              <a:rPr lang="en-US" sz="3600" dirty="0">
                <a:latin typeface="+mj-lt"/>
              </a:rPr>
              <a:t>  - </a:t>
            </a:r>
            <a:r>
              <a:rPr lang="en-US" sz="2400" dirty="0">
                <a:latin typeface="+mj-lt"/>
              </a:rPr>
              <a:t>Descriptive studies do not need a hypothesis (in general)</a:t>
            </a:r>
            <a:endParaRPr lang="en-US" sz="2400" b="0" dirty="0">
              <a:latin typeface="+mj-lt"/>
            </a:endParaRPr>
          </a:p>
          <a:p>
            <a:pPr marL="342900" indent="-342900">
              <a:buFont typeface="Arial" panose="020B0604020202020204" pitchFamily="34" charset="0"/>
              <a:buChar char="•"/>
            </a:pPr>
            <a:r>
              <a:rPr lang="en-US" sz="2800" b="0" dirty="0">
                <a:latin typeface="+mj-lt"/>
              </a:rPr>
              <a:t>Establishes </a:t>
            </a:r>
            <a:r>
              <a:rPr lang="en-US" sz="2800" b="0" dirty="0">
                <a:solidFill>
                  <a:srgbClr val="FF0000"/>
                </a:solidFill>
                <a:latin typeface="+mj-lt"/>
              </a:rPr>
              <a:t>basis for statistical testing</a:t>
            </a:r>
          </a:p>
          <a:p>
            <a:pPr marL="342900" indent="-342900">
              <a:buFont typeface="Arial" panose="020B0604020202020204" pitchFamily="34" charset="0"/>
              <a:buChar char="•"/>
            </a:pPr>
            <a:r>
              <a:rPr lang="en-US" sz="2800" b="0" dirty="0">
                <a:latin typeface="+mj-lt"/>
              </a:rPr>
              <a:t>Should be declared prior to the study being done</a:t>
            </a:r>
            <a:endParaRPr lang="en-US" dirty="0">
              <a:latin typeface="+mj-lt"/>
            </a:endParaRPr>
          </a:p>
          <a:p>
            <a:pPr marL="6604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4282750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8.9.5.5"/>
  <p:tag name="PPTVERSION" val="16"/>
  <p:tag name="TPOS" val="6"/>
</p:tagLst>
</file>

<file path=ppt/theme/theme1.xml><?xml version="1.0" encoding="utf-8"?>
<a:theme xmlns:a="http://schemas.openxmlformats.org/drawingml/2006/main" name="Trinity_PPT_Calibri_Option2">
  <a:themeElements>
    <a:clrScheme name="Custom 5 1">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070BB"/>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Trinity_PPT_Calibri_Option2</Template>
  <TotalTime>3041</TotalTime>
  <Words>2281</Words>
  <Application>Microsoft Office PowerPoint</Application>
  <PresentationFormat>On-screen Show (4:3)</PresentationFormat>
  <Paragraphs>310</Paragraphs>
  <Slides>43</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AdvOT3b30f6db.B</vt:lpstr>
      <vt:lpstr>AdvOT46dcae81</vt:lpstr>
      <vt:lpstr>AdvOT46dcae81+fb</vt:lpstr>
      <vt:lpstr>AGaramondPro-Regular</vt:lpstr>
      <vt:lpstr>Arial</vt:lpstr>
      <vt:lpstr>Arial-BoldMT</vt:lpstr>
      <vt:lpstr>ArialMT</vt:lpstr>
      <vt:lpstr>Calibri</vt:lpstr>
      <vt:lpstr>Frutiger-Bold</vt:lpstr>
      <vt:lpstr>Frutiger-Roman</vt:lpstr>
      <vt:lpstr>Minion Pro</vt:lpstr>
      <vt:lpstr>Wingdings</vt:lpstr>
      <vt:lpstr>Trinity_PPT_Calibri_Option2</vt:lpstr>
      <vt:lpstr>       Introduction to Epidemiology and Biostatistics  Class 2: April 28, 2022  Sampling and Inference</vt:lpstr>
      <vt:lpstr>Class Information</vt:lpstr>
      <vt:lpstr>Class 2 Lecture Outline</vt:lpstr>
      <vt:lpstr>PowerPoint Presentation</vt:lpstr>
      <vt:lpstr>Process for Drawing Conclusions  from Research</vt:lpstr>
      <vt:lpstr>Developing your Research Question</vt:lpstr>
      <vt:lpstr>A Good Research Question: FINER</vt:lpstr>
      <vt:lpstr>PowerPoint Presentation</vt:lpstr>
      <vt:lpstr> Research Hypothesis </vt:lpstr>
      <vt:lpstr>Terminology</vt:lpstr>
      <vt:lpstr>Hypothesis Testing</vt:lpstr>
      <vt:lpstr>PowerPoint Presentation</vt:lpstr>
      <vt:lpstr>PowerPoint Presentation</vt:lpstr>
      <vt:lpstr>Sampling</vt:lpstr>
      <vt:lpstr>Population</vt:lpstr>
      <vt:lpstr>Census</vt:lpstr>
      <vt:lpstr>What is a Sample?</vt:lpstr>
      <vt:lpstr>Types of Sampling</vt:lpstr>
      <vt:lpstr>Random Sampling</vt:lpstr>
      <vt:lpstr>Systematic Sampling</vt:lpstr>
      <vt:lpstr>Stratified Sample</vt:lpstr>
      <vt:lpstr>Cluster Sample</vt:lpstr>
      <vt:lpstr>Non-Probability Samples</vt:lpstr>
      <vt:lpstr>Key Points to Remember</vt:lpstr>
      <vt:lpstr>SAMPLE DESIGN</vt:lpstr>
      <vt:lpstr>Two-Stage Sample Design</vt:lpstr>
      <vt:lpstr>Inference</vt:lpstr>
      <vt:lpstr>Inference from Sample to Population</vt:lpstr>
      <vt:lpstr>Central Limit Theorem</vt:lpstr>
      <vt:lpstr>Sampling Error</vt:lpstr>
      <vt:lpstr>Variability in a Sample</vt:lpstr>
      <vt:lpstr>PowerPoint Presentation</vt:lpstr>
      <vt:lpstr>Confidence intervals</vt:lpstr>
      <vt:lpstr>Significance Tests: Comparing Means</vt:lpstr>
      <vt:lpstr>Significance: Comparing Means</vt:lpstr>
      <vt:lpstr>Variability and Difference</vt:lpstr>
      <vt:lpstr>What are p-values?</vt:lpstr>
      <vt:lpstr>Significance Tests</vt:lpstr>
      <vt:lpstr>Association vs Significance</vt:lpstr>
      <vt:lpstr>Principles of Ethics</vt:lpstr>
      <vt:lpstr>IRB Approval</vt:lpstr>
      <vt:lpstr>PowerPoint Presentation</vt:lpstr>
      <vt:lpstr>    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Regular 36pt</dc:title>
  <dc:creator>Administrator</dc:creator>
  <cp:lastModifiedBy>Annette L Fitzpatrick</cp:lastModifiedBy>
  <cp:revision>9</cp:revision>
  <cp:lastPrinted>2022-02-18T13:03:56Z</cp:lastPrinted>
  <dcterms:created xsi:type="dcterms:W3CDTF">2015-04-21T16:55:50Z</dcterms:created>
  <dcterms:modified xsi:type="dcterms:W3CDTF">2022-04-28T11:00:34Z</dcterms:modified>
</cp:coreProperties>
</file>